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77" r:id="rId3"/>
  </p:sldMasterIdLst>
  <p:notesMasterIdLst>
    <p:notesMasterId r:id="rId18"/>
  </p:notesMasterIdLst>
  <p:sldIdLst>
    <p:sldId id="290" r:id="rId4"/>
    <p:sldId id="314" r:id="rId5"/>
    <p:sldId id="294" r:id="rId6"/>
    <p:sldId id="291" r:id="rId7"/>
    <p:sldId id="315" r:id="rId8"/>
    <p:sldId id="316" r:id="rId9"/>
    <p:sldId id="293" r:id="rId10"/>
    <p:sldId id="297" r:id="rId11"/>
    <p:sldId id="299" r:id="rId12"/>
    <p:sldId id="321" r:id="rId13"/>
    <p:sldId id="319" r:id="rId14"/>
    <p:sldId id="317" r:id="rId15"/>
    <p:sldId id="320" r:id="rId16"/>
    <p:sldId id="313" r:id="rId1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FFFF"/>
    <a:srgbClr val="FFF1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87056" autoAdjust="0"/>
  </p:normalViewPr>
  <p:slideViewPr>
    <p:cSldViewPr snapToGrid="0">
      <p:cViewPr varScale="1">
        <p:scale>
          <a:sx n="37" d="100"/>
          <a:sy n="37" d="100"/>
        </p:scale>
        <p:origin x="1016" y="4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C6E5DA-56A1-4412-BC2E-D440C4F430C1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3CF035-22C5-40E9-9D2A-453FA608DE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0894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I’m</a:t>
            </a:r>
            <a:r>
              <a:rPr lang="nb-NO" dirty="0" smtClean="0"/>
              <a:t> </a:t>
            </a:r>
            <a:r>
              <a:rPr lang="nb-NO" dirty="0" err="1" smtClean="0"/>
              <a:t>here</a:t>
            </a:r>
            <a:r>
              <a:rPr lang="nb-NO" dirty="0" smtClean="0"/>
              <a:t> to</a:t>
            </a:r>
            <a:r>
              <a:rPr lang="nb-NO" baseline="0" dirty="0" smtClean="0"/>
              <a:t> tell </a:t>
            </a:r>
            <a:r>
              <a:rPr lang="nb-NO" baseline="0" dirty="0" err="1" smtClean="0"/>
              <a:t>you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about</a:t>
            </a:r>
            <a:r>
              <a:rPr lang="nb-NO" baseline="0" dirty="0" smtClean="0"/>
              <a:t> Fredrikstad kommunes </a:t>
            </a:r>
            <a:r>
              <a:rPr lang="nb-NO" baseline="0" dirty="0" err="1" smtClean="0"/>
              <a:t>place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based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approach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our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work</a:t>
            </a:r>
            <a:r>
              <a:rPr lang="nb-NO" baseline="0" dirty="0" smtClean="0"/>
              <a:t> for </a:t>
            </a:r>
            <a:r>
              <a:rPr lang="nb-NO" baseline="0" dirty="0" err="1" smtClean="0"/>
              <a:t>social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sustainability</a:t>
            </a:r>
            <a:r>
              <a:rPr lang="nb-NO" baseline="0" dirty="0" smtClean="0"/>
              <a:t>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Fredrikstad has </a:t>
            </a:r>
            <a:r>
              <a:rPr lang="nb-NO" baseline="0" dirty="0" err="1" smtClean="0"/>
              <a:t>some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experience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place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based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approaches</a:t>
            </a:r>
            <a:r>
              <a:rPr lang="nb-NO" baseline="0" dirty="0" smtClean="0"/>
              <a:t>. </a:t>
            </a:r>
            <a:r>
              <a:rPr lang="nb-NO" baseline="0" dirty="0" err="1" smtClean="0"/>
              <a:t>Recently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intersectoral</a:t>
            </a:r>
            <a:r>
              <a:rPr lang="nb-NO" baseline="0" dirty="0" smtClean="0"/>
              <a:t> overall </a:t>
            </a:r>
            <a:r>
              <a:rPr lang="nb-NO" baseline="0" dirty="0" err="1" smtClean="0"/>
              <a:t>strategy</a:t>
            </a:r>
            <a:r>
              <a:rPr lang="nb-NO" baseline="0" dirty="0" smtClean="0"/>
              <a:t> for </a:t>
            </a:r>
            <a:r>
              <a:rPr lang="nb-NO" baseline="0" dirty="0" err="1" smtClean="0"/>
              <a:t>health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promotion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socially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deprived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neighbourhoods</a:t>
            </a:r>
            <a:r>
              <a:rPr lang="nb-NO" baseline="0" dirty="0" smtClean="0"/>
              <a:t> is </a:t>
            </a:r>
            <a:r>
              <a:rPr lang="nb-NO" baseline="0" dirty="0" err="1" smtClean="0"/>
              <a:t>after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many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years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writing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promoting</a:t>
            </a:r>
            <a:r>
              <a:rPr lang="nb-NO" baseline="0" dirty="0" smtClean="0"/>
              <a:t>- </a:t>
            </a:r>
            <a:r>
              <a:rPr lang="nb-NO" baseline="0" dirty="0" err="1" smtClean="0"/>
              <a:t>finally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politically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endorsed</a:t>
            </a:r>
            <a:r>
              <a:rPr lang="nb-NO" baseline="0" dirty="0" smtClean="0"/>
              <a:t> - so </a:t>
            </a:r>
            <a:r>
              <a:rPr lang="nb-NO" baseline="0" dirty="0" err="1" smtClean="0"/>
              <a:t>we</a:t>
            </a:r>
            <a:r>
              <a:rPr lang="nb-NO" baseline="0" dirty="0" smtClean="0"/>
              <a:t> have </a:t>
            </a:r>
            <a:r>
              <a:rPr lang="nb-NO" baseline="0" dirty="0" err="1" smtClean="0"/>
              <a:t>reached</a:t>
            </a:r>
            <a:r>
              <a:rPr lang="nb-NO" baseline="0" dirty="0" smtClean="0"/>
              <a:t> an </a:t>
            </a:r>
            <a:r>
              <a:rPr lang="nb-NO" baseline="0" dirty="0" err="1" smtClean="0"/>
              <a:t>important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milestone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our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work</a:t>
            </a:r>
            <a:r>
              <a:rPr lang="nb-NO" baseline="0" dirty="0" smtClean="0"/>
              <a:t>.</a:t>
            </a:r>
          </a:p>
          <a:p>
            <a:endParaRPr lang="nb-NO" baseline="0" dirty="0" smtClean="0"/>
          </a:p>
          <a:p>
            <a:r>
              <a:rPr lang="nb-NO" baseline="0" dirty="0" smtClean="0"/>
              <a:t>I </a:t>
            </a:r>
            <a:r>
              <a:rPr lang="nb-NO" baseline="0" dirty="0" err="1" smtClean="0"/>
              <a:t>will</a:t>
            </a:r>
            <a:r>
              <a:rPr lang="nb-NO" baseline="0" dirty="0" smtClean="0"/>
              <a:t> for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next</a:t>
            </a:r>
            <a:r>
              <a:rPr lang="nb-NO" baseline="0" dirty="0" smtClean="0"/>
              <a:t> half </a:t>
            </a:r>
            <a:r>
              <a:rPr lang="nb-NO" baseline="0" dirty="0" err="1" smtClean="0"/>
              <a:t>hour</a:t>
            </a:r>
            <a:r>
              <a:rPr lang="nb-NO" baseline="0" dirty="0" smtClean="0"/>
              <a:t> tell </a:t>
            </a:r>
            <a:r>
              <a:rPr lang="nb-NO" baseline="0" dirty="0" err="1" smtClean="0"/>
              <a:t>you</a:t>
            </a:r>
            <a:r>
              <a:rPr lang="nb-NO" baseline="0" dirty="0" smtClean="0"/>
              <a:t> in a none </a:t>
            </a:r>
            <a:r>
              <a:rPr lang="nb-NO" baseline="0" dirty="0" err="1" smtClean="0"/>
              <a:t>chronological</a:t>
            </a:r>
            <a:r>
              <a:rPr lang="nb-NO" baseline="0" dirty="0" smtClean="0"/>
              <a:t> order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/>
              <a:t>what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mean</a:t>
            </a:r>
            <a:r>
              <a:rPr lang="nb-NO" baseline="0" dirty="0" smtClean="0"/>
              <a:t> by a </a:t>
            </a:r>
            <a:r>
              <a:rPr lang="nb-NO" baseline="0" dirty="0" err="1" smtClean="0"/>
              <a:t>place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based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approach</a:t>
            </a:r>
            <a:r>
              <a:rPr lang="nb-NO" baseline="0" dirty="0" smtClean="0"/>
              <a:t>, 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/>
              <a:t>why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working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this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way</a:t>
            </a:r>
            <a:r>
              <a:rPr lang="nb-NO" baseline="0" dirty="0" smtClean="0"/>
              <a:t>, 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/>
              <a:t>and </a:t>
            </a:r>
            <a:r>
              <a:rPr lang="nb-NO" baseline="0" dirty="0" err="1" smtClean="0"/>
              <a:t>what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expect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achieve</a:t>
            </a:r>
            <a:r>
              <a:rPr lang="nb-NO" baseline="0" dirty="0" smtClean="0"/>
              <a:t>. 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/>
              <a:t>I </a:t>
            </a:r>
            <a:r>
              <a:rPr lang="nb-NO" baseline="0" dirty="0" err="1" smtClean="0"/>
              <a:t>will</a:t>
            </a:r>
            <a:r>
              <a:rPr lang="nb-NO" baseline="0" dirty="0" smtClean="0"/>
              <a:t> end by </a:t>
            </a:r>
            <a:r>
              <a:rPr lang="nb-NO" baseline="0" dirty="0" err="1" smtClean="0"/>
              <a:t>sharing</a:t>
            </a:r>
            <a:r>
              <a:rPr lang="nb-NO" baseline="0" dirty="0" smtClean="0"/>
              <a:t> an </a:t>
            </a:r>
            <a:r>
              <a:rPr lang="nb-NO" baseline="0" dirty="0" err="1" smtClean="0"/>
              <a:t>example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a </a:t>
            </a:r>
            <a:r>
              <a:rPr lang="nb-NO" baseline="0" dirty="0" err="1" smtClean="0"/>
              <a:t>project</a:t>
            </a:r>
            <a:r>
              <a:rPr lang="nb-NO" baseline="0" dirty="0" smtClean="0"/>
              <a:t> in a </a:t>
            </a:r>
            <a:r>
              <a:rPr lang="nb-NO" baseline="0" dirty="0" err="1" smtClean="0"/>
              <a:t>deprived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neighbourhood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where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we</a:t>
            </a:r>
            <a:r>
              <a:rPr lang="nb-NO" baseline="0" dirty="0" smtClean="0"/>
              <a:t> have </a:t>
            </a:r>
            <a:r>
              <a:rPr lang="nb-NO" baseline="0" dirty="0" err="1" smtClean="0"/>
              <a:t>been</a:t>
            </a:r>
            <a:r>
              <a:rPr lang="nb-NO" baseline="0" dirty="0" smtClean="0"/>
              <a:t> testing </a:t>
            </a:r>
            <a:r>
              <a:rPr lang="nb-NO" baseline="0" dirty="0" err="1" smtClean="0"/>
              <a:t>out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asset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based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community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development</a:t>
            </a:r>
            <a:r>
              <a:rPr lang="nb-NO" baseline="0" dirty="0" smtClean="0"/>
              <a:t>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16213-27BD-4F7B-BD2D-DCCE354C58D5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8743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 err="1" smtClean="0"/>
              <a:t>We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started</a:t>
            </a:r>
            <a:r>
              <a:rPr lang="nb-NO" baseline="0" dirty="0" smtClean="0"/>
              <a:t> a </a:t>
            </a:r>
            <a:r>
              <a:rPr lang="nb-NO" baseline="0" dirty="0" err="1" smtClean="0"/>
              <a:t>collaboration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mr. Cormac Russell from </a:t>
            </a:r>
            <a:r>
              <a:rPr lang="nb-NO" baseline="0" dirty="0" err="1" smtClean="0"/>
              <a:t>Nurture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Developement</a:t>
            </a:r>
            <a:r>
              <a:rPr lang="nb-NO" baseline="0" dirty="0" smtClean="0"/>
              <a:t> in Irland to </a:t>
            </a:r>
            <a:r>
              <a:rPr lang="nb-NO" baseline="0" dirty="0" err="1" smtClean="0"/>
              <a:t>help</a:t>
            </a:r>
            <a:r>
              <a:rPr lang="nb-NO" baseline="0" dirty="0" smtClean="0"/>
              <a:t> </a:t>
            </a:r>
            <a:r>
              <a:rPr lang="nb-NO" baseline="0" dirty="0" err="1" smtClean="0"/>
              <a:t>us</a:t>
            </a:r>
            <a:r>
              <a:rPr lang="nb-NO" baseline="0" dirty="0" smtClean="0"/>
              <a:t> start </a:t>
            </a:r>
            <a:r>
              <a:rPr lang="nb-NO" baseline="0" dirty="0" err="1" smtClean="0"/>
              <a:t>our</a:t>
            </a:r>
            <a:r>
              <a:rPr lang="nb-NO" baseline="0" dirty="0" smtClean="0"/>
              <a:t> ABCD </a:t>
            </a:r>
            <a:r>
              <a:rPr lang="nb-NO" baseline="0" dirty="0" err="1" smtClean="0"/>
              <a:t>practice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we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currently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becoming</a:t>
            </a:r>
            <a:r>
              <a:rPr lang="nb-NO" baseline="0" dirty="0" smtClean="0"/>
              <a:t> an ABCD Learning Site. </a:t>
            </a:r>
            <a:r>
              <a:rPr lang="nb-NO" baseline="0" dirty="0" err="1" smtClean="0"/>
              <a:t>We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now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first ABCD Learning </a:t>
            </a:r>
            <a:r>
              <a:rPr lang="nb-NO" baseline="0" dirty="0" err="1" smtClean="0"/>
              <a:t>site</a:t>
            </a:r>
            <a:r>
              <a:rPr lang="nb-NO" baseline="0" dirty="0" smtClean="0"/>
              <a:t> in Norway and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means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I </a:t>
            </a:r>
            <a:r>
              <a:rPr lang="nb-NO" baseline="0" dirty="0" err="1" smtClean="0"/>
              <a:t>will</a:t>
            </a:r>
            <a:r>
              <a:rPr lang="nb-NO" baseline="0" dirty="0" smtClean="0"/>
              <a:t> spend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next</a:t>
            </a:r>
            <a:r>
              <a:rPr lang="nb-NO" baseline="0" dirty="0" smtClean="0"/>
              <a:t> 3 </a:t>
            </a:r>
            <a:r>
              <a:rPr lang="nb-NO" baseline="0" dirty="0" err="1" smtClean="0"/>
              <a:t>years</a:t>
            </a:r>
            <a:r>
              <a:rPr lang="nb-NO" baseline="0" dirty="0" smtClean="0"/>
              <a:t> testing </a:t>
            </a:r>
            <a:r>
              <a:rPr lang="nb-NO" baseline="0" dirty="0" err="1" smtClean="0"/>
              <a:t>out</a:t>
            </a:r>
            <a:r>
              <a:rPr lang="nb-NO" baseline="0" dirty="0" smtClean="0"/>
              <a:t> ABCD in </a:t>
            </a:r>
            <a:r>
              <a:rPr lang="nb-NO" baseline="0" dirty="0" err="1" smtClean="0"/>
              <a:t>two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neighbourhoods</a:t>
            </a:r>
            <a:r>
              <a:rPr lang="nb-NO" baseline="0" dirty="0" smtClean="0"/>
              <a:t> in Fredrikstad. </a:t>
            </a:r>
            <a:r>
              <a:rPr lang="nb-NO" dirty="0" smtClean="0"/>
              <a:t>From </a:t>
            </a:r>
            <a:r>
              <a:rPr lang="nb-NO" dirty="0" err="1" smtClean="0"/>
              <a:t>Nurture</a:t>
            </a:r>
            <a:r>
              <a:rPr lang="nb-NO" dirty="0" smtClean="0"/>
              <a:t> Development </a:t>
            </a:r>
            <a:r>
              <a:rPr lang="nb-NO" dirty="0" err="1" smtClean="0"/>
              <a:t>we</a:t>
            </a:r>
            <a:r>
              <a:rPr lang="nb-NO" dirty="0" smtClean="0"/>
              <a:t> </a:t>
            </a:r>
            <a:r>
              <a:rPr lang="nb-NO" dirty="0" err="1" smtClean="0"/>
              <a:t>will</a:t>
            </a:r>
            <a:r>
              <a:rPr lang="nb-NO" dirty="0" smtClean="0"/>
              <a:t> </a:t>
            </a:r>
            <a:r>
              <a:rPr lang="nb-NO" dirty="0" err="1" smtClean="0"/>
              <a:t>recieve</a:t>
            </a:r>
            <a:r>
              <a:rPr lang="nb-NO" dirty="0" smtClean="0"/>
              <a:t> </a:t>
            </a:r>
            <a:r>
              <a:rPr lang="nb-NO" dirty="0" err="1" smtClean="0"/>
              <a:t>guiding</a:t>
            </a:r>
            <a:r>
              <a:rPr lang="nb-NO" dirty="0" smtClean="0"/>
              <a:t>, </a:t>
            </a:r>
            <a:r>
              <a:rPr lang="nb-NO" dirty="0" err="1" smtClean="0"/>
              <a:t>mentoring</a:t>
            </a:r>
            <a:r>
              <a:rPr lang="nb-NO" dirty="0" smtClean="0"/>
              <a:t>, support in </a:t>
            </a:r>
            <a:r>
              <a:rPr lang="nb-NO" dirty="0" err="1" smtClean="0"/>
              <a:t>strategic</a:t>
            </a:r>
            <a:r>
              <a:rPr lang="nb-NO" dirty="0" smtClean="0"/>
              <a:t> </a:t>
            </a:r>
            <a:r>
              <a:rPr lang="nb-NO" dirty="0" err="1" smtClean="0"/>
              <a:t>work</a:t>
            </a:r>
            <a:r>
              <a:rPr lang="nb-NO" dirty="0" smtClean="0"/>
              <a:t> </a:t>
            </a:r>
            <a:r>
              <a:rPr lang="nb-NO" dirty="0" err="1" smtClean="0"/>
              <a:t>inside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administration</a:t>
            </a:r>
            <a:r>
              <a:rPr lang="nb-NO" dirty="0" smtClean="0"/>
              <a:t> </a:t>
            </a:r>
            <a:r>
              <a:rPr lang="nb-NO" dirty="0" err="1" smtClean="0"/>
              <a:t>towards</a:t>
            </a:r>
            <a:r>
              <a:rPr lang="nb-NO" dirty="0" smtClean="0"/>
              <a:t> </a:t>
            </a:r>
            <a:r>
              <a:rPr lang="nb-NO" dirty="0" err="1" smtClean="0"/>
              <a:t>politicians</a:t>
            </a:r>
            <a:r>
              <a:rPr lang="nb-NO" dirty="0" smtClean="0"/>
              <a:t>, </a:t>
            </a:r>
            <a:endParaRPr lang="nb-NO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err="1" smtClean="0"/>
              <a:t>Now</a:t>
            </a:r>
            <a:r>
              <a:rPr lang="nb-NO" baseline="0" dirty="0" smtClean="0"/>
              <a:t> i </a:t>
            </a:r>
            <a:r>
              <a:rPr lang="nb-NO" baseline="0" dirty="0" err="1" smtClean="0"/>
              <a:t>want</a:t>
            </a:r>
            <a:r>
              <a:rPr lang="nb-NO" baseline="0" dirty="0" smtClean="0"/>
              <a:t> to show </a:t>
            </a:r>
            <a:r>
              <a:rPr lang="nb-NO" baseline="0" dirty="0" err="1" smtClean="0"/>
              <a:t>you</a:t>
            </a:r>
            <a:r>
              <a:rPr lang="nb-NO" baseline="0" dirty="0" smtClean="0"/>
              <a:t> a video </a:t>
            </a:r>
            <a:r>
              <a:rPr lang="nb-NO" baseline="0" dirty="0" err="1" smtClean="0"/>
              <a:t>where</a:t>
            </a:r>
            <a:r>
              <a:rPr lang="nb-NO" baseline="0" dirty="0" smtClean="0"/>
              <a:t> Cormac Russell </a:t>
            </a:r>
            <a:r>
              <a:rPr lang="nb-NO" baseline="0" dirty="0" err="1" smtClean="0"/>
              <a:t>explains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what</a:t>
            </a:r>
            <a:r>
              <a:rPr lang="nb-NO" baseline="0" dirty="0" smtClean="0"/>
              <a:t> ABCD is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CF035-22C5-40E9-9D2A-453FA608DE9B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608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CF035-22C5-40E9-9D2A-453FA608DE9B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1038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ABCD has </a:t>
            </a: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eight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touchstones:</a:t>
            </a:r>
            <a:endParaRPr lang="nb-NO" sz="1200" dirty="0" smtClean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endParaRPr lang="nb-NO" sz="1200" kern="1200" dirty="0" smtClean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nb-NO" sz="1200" kern="120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Identify</a:t>
            </a:r>
            <a:r>
              <a:rPr lang="nb-NO" sz="1200" kern="12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persons in </a:t>
            </a:r>
            <a:r>
              <a:rPr lang="nb-NO" sz="1200" kern="120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the</a:t>
            </a:r>
            <a:r>
              <a:rPr lang="nb-NO" sz="1200" kern="1200" baseline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nb-NO" sz="1200" kern="1200" baseline="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neighbourhood</a:t>
            </a:r>
            <a:r>
              <a:rPr lang="nb-NO" sz="1200" kern="1200" baseline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nb-NO" sz="1200" kern="1200" baseline="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whom</a:t>
            </a:r>
            <a:r>
              <a:rPr lang="nb-NO" sz="1200" kern="1200" baseline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nb-NO" sz="1200" kern="1200" baseline="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are</a:t>
            </a:r>
            <a:r>
              <a:rPr lang="nb-NO" sz="1200" kern="1200" baseline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nb-NO" sz="1200" kern="1200" baseline="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willing</a:t>
            </a:r>
            <a:r>
              <a:rPr lang="nb-NO" sz="1200" kern="1200" baseline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to </a:t>
            </a:r>
            <a:r>
              <a:rPr lang="nb-NO" sz="1200" kern="1200" baseline="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explore</a:t>
            </a:r>
            <a:r>
              <a:rPr lang="nb-NO" sz="1200" kern="1200" baseline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and </a:t>
            </a:r>
            <a:r>
              <a:rPr lang="nb-NO" sz="1200" kern="1200" baseline="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identify</a:t>
            </a:r>
            <a:r>
              <a:rPr lang="nb-NO" sz="1200" kern="1200" baseline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nb-NO" sz="1200" kern="1200" baseline="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fellow</a:t>
            </a:r>
            <a:r>
              <a:rPr lang="nb-NO" sz="1200" kern="1200" baseline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nb-NO" sz="1200" kern="1200" baseline="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citizens</a:t>
            </a:r>
            <a:r>
              <a:rPr lang="nb-NO" sz="1200" kern="1200" baseline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nb-NO" sz="1200" kern="1200" baseline="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strenghts</a:t>
            </a:r>
            <a:r>
              <a:rPr lang="nb-NO" sz="1200" kern="1200" baseline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and </a:t>
            </a:r>
            <a:r>
              <a:rPr lang="nb-NO" sz="1200" kern="1200" baseline="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resources</a:t>
            </a:r>
            <a:r>
              <a:rPr lang="nb-NO" sz="1200" kern="1200" baseline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and </a:t>
            </a:r>
            <a:r>
              <a:rPr lang="nb-NO" sz="1200" kern="1200" baseline="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then</a:t>
            </a:r>
            <a:r>
              <a:rPr lang="nb-NO" sz="1200" kern="1200" baseline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nb-NO" sz="1200" kern="1200" baseline="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connect</a:t>
            </a:r>
            <a:r>
              <a:rPr lang="nb-NO" sz="1200" kern="1200" baseline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nb-NO" sz="1200" kern="1200" baseline="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them</a:t>
            </a:r>
            <a:endParaRPr lang="nb-NO" sz="1200" kern="1200" baseline="0" dirty="0" smtClean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nb-NO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Host </a:t>
            </a:r>
            <a:r>
              <a:rPr lang="nb-NO" sz="1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conversations</a:t>
            </a:r>
            <a:r>
              <a:rPr lang="nb-NO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from </a:t>
            </a:r>
            <a:r>
              <a:rPr lang="nb-NO" sz="1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</a:t>
            </a:r>
            <a:r>
              <a:rPr lang="nb-NO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starting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point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</a:t>
            </a:r>
            <a:r>
              <a:rPr lang="nb-NO" sz="1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find</a:t>
            </a:r>
            <a:r>
              <a:rPr lang="nb-NO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strenghts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and </a:t>
            </a: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resources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inside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community</a:t>
            </a:r>
            <a:r>
              <a:rPr lang="nb-NO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nb-NO" sz="1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Map</a:t>
            </a:r>
            <a:r>
              <a:rPr lang="nb-NO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local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organizations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and </a:t>
            </a: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associations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in </a:t>
            </a: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area and </a:t>
            </a: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get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to </a:t>
            </a: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know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what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stand for, </a:t>
            </a: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work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for and </a:t>
            </a: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if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they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can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be </a:t>
            </a: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willing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to </a:t>
            </a: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collaborate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with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others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Then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connect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nb-NO" sz="1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Building</a:t>
            </a:r>
            <a:r>
              <a:rPr lang="nb-NO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connections</a:t>
            </a:r>
            <a:r>
              <a:rPr lang="nb-NO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and </a:t>
            </a:r>
            <a:r>
              <a:rPr lang="nb-NO" sz="1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soscial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interactions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Create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 </a:t>
            </a: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shared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vision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and a plan for it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nb-NO" sz="1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Get</a:t>
            </a:r>
            <a:r>
              <a:rPr lang="nb-NO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toghether</a:t>
            </a:r>
            <a:r>
              <a:rPr lang="nb-NO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to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implement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change</a:t>
            </a:r>
            <a:r>
              <a:rPr lang="nb-NO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nb-NO" sz="1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Celebrate</a:t>
            </a:r>
            <a:r>
              <a:rPr lang="nb-NO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every</a:t>
            </a:r>
            <a:r>
              <a:rPr lang="nb-NO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step</a:t>
            </a:r>
            <a:r>
              <a:rPr lang="nb-NO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of</a:t>
            </a:r>
            <a:r>
              <a:rPr lang="nb-NO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</a:t>
            </a:r>
            <a:r>
              <a:rPr lang="nb-NO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way</a:t>
            </a:r>
            <a:r>
              <a:rPr lang="nb-NO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</a:t>
            </a:r>
            <a:r>
              <a:rPr lang="nb-NO" sz="1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also</a:t>
            </a:r>
            <a:r>
              <a:rPr lang="nb-NO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failures</a:t>
            </a:r>
            <a:r>
              <a:rPr lang="nb-NO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as </a:t>
            </a:r>
            <a:r>
              <a:rPr lang="nb-NO" sz="1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they</a:t>
            </a:r>
            <a:r>
              <a:rPr lang="nb-NO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are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valuable</a:t>
            </a:r>
            <a:r>
              <a:rPr lang="nb-NO" sz="1200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b-NO" sz="1200" baseline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experiences</a:t>
            </a:r>
            <a:endParaRPr lang="nb-NO" sz="1200" dirty="0" smtClean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CF035-22C5-40E9-9D2A-453FA608DE9B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2583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aseline="0" dirty="0" err="1" smtClean="0"/>
              <a:t>Because</a:t>
            </a:r>
            <a:r>
              <a:rPr lang="nb-NO" sz="1200" baseline="0" dirty="0" smtClean="0"/>
              <a:t> </a:t>
            </a:r>
            <a:r>
              <a:rPr lang="nb-NO" sz="1200" baseline="0" dirty="0" err="1" smtClean="0"/>
              <a:t>of</a:t>
            </a:r>
            <a:r>
              <a:rPr lang="nb-NO" sz="1200" baseline="0" dirty="0" smtClean="0"/>
              <a:t> </a:t>
            </a:r>
            <a:r>
              <a:rPr lang="nb-NO" sz="1200" baseline="0" dirty="0" err="1" smtClean="0"/>
              <a:t>the</a:t>
            </a:r>
            <a:r>
              <a:rPr lang="nb-NO" sz="1200" baseline="0" dirty="0" smtClean="0"/>
              <a:t> </a:t>
            </a:r>
            <a:r>
              <a:rPr lang="nb-NO" sz="1200" baseline="0" dirty="0" err="1" smtClean="0"/>
              <a:t>pandemic-situation</a:t>
            </a:r>
            <a:r>
              <a:rPr lang="nb-NO" sz="1200" baseline="0" dirty="0" smtClean="0"/>
              <a:t> </a:t>
            </a:r>
            <a:r>
              <a:rPr lang="nb-NO" sz="1200" baseline="0" dirty="0" err="1" smtClean="0"/>
              <a:t>we</a:t>
            </a:r>
            <a:r>
              <a:rPr lang="nb-NO" sz="1200" baseline="0" dirty="0" smtClean="0"/>
              <a:t> </a:t>
            </a:r>
            <a:r>
              <a:rPr lang="nb-NO" sz="1200" baseline="0" dirty="0" err="1" smtClean="0"/>
              <a:t>are</a:t>
            </a:r>
            <a:r>
              <a:rPr lang="nb-NO" sz="1200" baseline="0" dirty="0" smtClean="0"/>
              <a:t> all </a:t>
            </a:r>
            <a:r>
              <a:rPr lang="nb-NO" sz="1200" baseline="0" dirty="0" err="1" smtClean="0"/>
              <a:t>currently</a:t>
            </a:r>
            <a:r>
              <a:rPr lang="nb-NO" sz="1200" baseline="0" dirty="0" smtClean="0"/>
              <a:t> </a:t>
            </a:r>
            <a:r>
              <a:rPr lang="nb-NO" sz="1200" baseline="0" dirty="0" err="1" smtClean="0"/>
              <a:t>experiencing</a:t>
            </a:r>
            <a:r>
              <a:rPr lang="nb-NO" sz="1200" baseline="0" dirty="0" smtClean="0"/>
              <a:t> </a:t>
            </a:r>
            <a:r>
              <a:rPr lang="nb-NO" sz="1200" baseline="0" dirty="0" err="1" smtClean="0"/>
              <a:t>little</a:t>
            </a:r>
            <a:r>
              <a:rPr lang="nb-NO" sz="1200" baseline="0" dirty="0" smtClean="0"/>
              <a:t> </a:t>
            </a:r>
            <a:r>
              <a:rPr lang="nb-NO" sz="1200" baseline="0" dirty="0" err="1" smtClean="0"/>
              <a:t>interaction</a:t>
            </a:r>
            <a:r>
              <a:rPr lang="nb-NO" sz="1200" baseline="0" dirty="0" smtClean="0"/>
              <a:t> </a:t>
            </a:r>
            <a:r>
              <a:rPr lang="nb-NO" sz="1200" baseline="0" dirty="0" err="1" smtClean="0"/>
              <a:t>with</a:t>
            </a:r>
            <a:r>
              <a:rPr lang="nb-NO" sz="1200" baseline="0" dirty="0" smtClean="0"/>
              <a:t> or </a:t>
            </a:r>
            <a:r>
              <a:rPr lang="nb-NO" sz="1200" baseline="0" dirty="0" err="1" smtClean="0"/>
              <a:t>between</a:t>
            </a:r>
            <a:r>
              <a:rPr lang="nb-NO" sz="1200" baseline="0" dirty="0" smtClean="0"/>
              <a:t> </a:t>
            </a:r>
            <a:r>
              <a:rPr lang="nb-NO" sz="1200" baseline="0" dirty="0" err="1" smtClean="0"/>
              <a:t>local</a:t>
            </a:r>
            <a:r>
              <a:rPr lang="nb-NO" sz="1200" baseline="0" dirty="0" smtClean="0"/>
              <a:t> </a:t>
            </a:r>
            <a:r>
              <a:rPr lang="nb-NO" sz="1200" baseline="0" dirty="0" err="1" smtClean="0"/>
              <a:t>citizens</a:t>
            </a:r>
            <a:r>
              <a:rPr lang="nb-NO" sz="1200" baseline="0" dirty="0" smtClean="0"/>
              <a:t> so far </a:t>
            </a:r>
            <a:r>
              <a:rPr lang="nb-NO" sz="1200" baseline="0" dirty="0" err="1" smtClean="0"/>
              <a:t>this</a:t>
            </a:r>
            <a:r>
              <a:rPr lang="nb-NO" sz="1200" baseline="0" dirty="0" smtClean="0"/>
              <a:t> </a:t>
            </a:r>
            <a:r>
              <a:rPr lang="nb-NO" sz="1200" baseline="0" dirty="0" err="1" smtClean="0"/>
              <a:t>year</a:t>
            </a:r>
            <a:r>
              <a:rPr lang="nb-NO" sz="1200" baseline="0" dirty="0" smtClean="0"/>
              <a:t>. </a:t>
            </a:r>
          </a:p>
          <a:p>
            <a:r>
              <a:rPr lang="nb-NO" sz="1200" baseline="0" dirty="0" err="1" smtClean="0"/>
              <a:t>Hopefully</a:t>
            </a:r>
            <a:r>
              <a:rPr lang="nb-NO" sz="1200" baseline="0" dirty="0" smtClean="0"/>
              <a:t> </a:t>
            </a:r>
            <a:r>
              <a:rPr lang="nb-NO" sz="1200" baseline="0" dirty="0" err="1" smtClean="0"/>
              <a:t>things</a:t>
            </a:r>
            <a:r>
              <a:rPr lang="nb-NO" sz="1200" baseline="0" dirty="0" smtClean="0"/>
              <a:t> </a:t>
            </a:r>
            <a:r>
              <a:rPr lang="nb-NO" sz="1200" baseline="0" dirty="0" err="1" smtClean="0"/>
              <a:t>will</a:t>
            </a:r>
            <a:r>
              <a:rPr lang="nb-NO" sz="1200" baseline="0" dirty="0" smtClean="0"/>
              <a:t> turn </a:t>
            </a:r>
            <a:r>
              <a:rPr lang="nb-NO" sz="1200" baseline="0" dirty="0" err="1" smtClean="0"/>
              <a:t>out</a:t>
            </a:r>
            <a:r>
              <a:rPr lang="nb-NO" sz="1200" baseline="0" dirty="0" smtClean="0"/>
              <a:t> for </a:t>
            </a:r>
            <a:r>
              <a:rPr lang="nb-NO" sz="1200" baseline="0" dirty="0" err="1" smtClean="0"/>
              <a:t>the</a:t>
            </a:r>
            <a:r>
              <a:rPr lang="nb-NO" sz="1200" baseline="0" dirty="0" smtClean="0"/>
              <a:t> </a:t>
            </a:r>
            <a:r>
              <a:rPr lang="nb-NO" sz="1200" baseline="0" dirty="0" err="1" smtClean="0"/>
              <a:t>better</a:t>
            </a:r>
            <a:r>
              <a:rPr lang="nb-NO" sz="1200" baseline="0" dirty="0" smtClean="0"/>
              <a:t> in </a:t>
            </a:r>
            <a:r>
              <a:rPr lang="nb-NO" sz="1200" baseline="0" dirty="0" err="1" smtClean="0"/>
              <a:t>the</a:t>
            </a:r>
            <a:r>
              <a:rPr lang="nb-NO" sz="1200" baseline="0" dirty="0" smtClean="0"/>
              <a:t> </a:t>
            </a:r>
            <a:r>
              <a:rPr lang="nb-NO" sz="1200" baseline="0" dirty="0" err="1" smtClean="0"/>
              <a:t>coming</a:t>
            </a:r>
            <a:r>
              <a:rPr lang="nb-NO" sz="1200" baseline="0" dirty="0" smtClean="0"/>
              <a:t> </a:t>
            </a:r>
            <a:r>
              <a:rPr lang="nb-NO" sz="1200" baseline="0" dirty="0" err="1" smtClean="0"/>
              <a:t>months</a:t>
            </a:r>
            <a:r>
              <a:rPr lang="nb-NO" sz="1200" baseline="0" dirty="0" smtClean="0"/>
              <a:t>. So far </a:t>
            </a:r>
            <a:r>
              <a:rPr lang="nb-NO" sz="1200" baseline="0" dirty="0" err="1" smtClean="0"/>
              <a:t>citizens</a:t>
            </a:r>
            <a:r>
              <a:rPr lang="nb-NO" sz="1200" baseline="0" dirty="0" smtClean="0"/>
              <a:t> have </a:t>
            </a:r>
            <a:r>
              <a:rPr lang="nb-NO" sz="1200" baseline="0" dirty="0" err="1" smtClean="0"/>
              <a:t>been</a:t>
            </a:r>
            <a:r>
              <a:rPr lang="nb-NO" sz="1200" baseline="0" dirty="0" smtClean="0"/>
              <a:t> taking lead in </a:t>
            </a:r>
            <a:r>
              <a:rPr lang="nb-NO" sz="1200" baseline="0" dirty="0" err="1" smtClean="0"/>
              <a:t>the</a:t>
            </a:r>
            <a:r>
              <a:rPr lang="nb-NO" sz="1200" baseline="0" dirty="0" smtClean="0"/>
              <a:t> part </a:t>
            </a:r>
            <a:r>
              <a:rPr lang="nb-NO" sz="1200" baseline="0" dirty="0" err="1" smtClean="0"/>
              <a:t>of</a:t>
            </a:r>
            <a:r>
              <a:rPr lang="nb-NO" sz="1200" baseline="0" dirty="0" smtClean="0"/>
              <a:t> </a:t>
            </a:r>
            <a:r>
              <a:rPr lang="nb-NO" sz="1200" baseline="0" dirty="0" err="1" smtClean="0"/>
              <a:t>the</a:t>
            </a:r>
            <a:r>
              <a:rPr lang="nb-NO" sz="1200" baseline="0" dirty="0" smtClean="0"/>
              <a:t> city </a:t>
            </a:r>
            <a:r>
              <a:rPr lang="nb-NO" sz="1200" baseline="0" dirty="0" err="1" smtClean="0"/>
              <a:t>called</a:t>
            </a:r>
            <a:r>
              <a:rPr lang="nb-NO" sz="1200" baseline="0" dirty="0" smtClean="0"/>
              <a:t> Holmen.</a:t>
            </a:r>
          </a:p>
          <a:p>
            <a:r>
              <a:rPr lang="nb-NO" sz="1200" baseline="0" dirty="0" smtClean="0"/>
              <a:t>This slide </a:t>
            </a:r>
            <a:r>
              <a:rPr lang="nb-NO" sz="1200" baseline="0" dirty="0" err="1" smtClean="0"/>
              <a:t>illustrates</a:t>
            </a:r>
            <a:r>
              <a:rPr lang="nb-NO" sz="1200" baseline="0" dirty="0" smtClean="0"/>
              <a:t> </a:t>
            </a:r>
            <a:r>
              <a:rPr lang="nb-NO" sz="1200" baseline="0" dirty="0" err="1" smtClean="0"/>
              <a:t>many</a:t>
            </a:r>
            <a:r>
              <a:rPr lang="nb-NO" sz="1200" baseline="0" dirty="0" smtClean="0"/>
              <a:t> </a:t>
            </a:r>
            <a:r>
              <a:rPr lang="nb-NO" sz="1200" baseline="0" dirty="0" err="1" smtClean="0"/>
              <a:t>of</a:t>
            </a:r>
            <a:r>
              <a:rPr lang="nb-NO" sz="1200" baseline="0" dirty="0" smtClean="0"/>
              <a:t> </a:t>
            </a:r>
            <a:r>
              <a:rPr lang="nb-NO" sz="1200" baseline="0" dirty="0" err="1" smtClean="0"/>
              <a:t>the</a:t>
            </a:r>
            <a:r>
              <a:rPr lang="nb-NO" sz="1200" baseline="0" dirty="0" smtClean="0"/>
              <a:t> happenings and </a:t>
            </a:r>
            <a:r>
              <a:rPr lang="nb-NO" sz="1200" baseline="0" dirty="0" err="1" smtClean="0"/>
              <a:t>acitivites</a:t>
            </a:r>
            <a:r>
              <a:rPr lang="nb-NO" sz="1200" baseline="0" dirty="0" smtClean="0"/>
              <a:t> </a:t>
            </a:r>
            <a:r>
              <a:rPr lang="nb-NO" sz="1200" baseline="0" dirty="0" err="1" smtClean="0"/>
              <a:t>local</a:t>
            </a:r>
            <a:r>
              <a:rPr lang="nb-NO" sz="1200" baseline="0" dirty="0" smtClean="0"/>
              <a:t> residents </a:t>
            </a:r>
            <a:r>
              <a:rPr lang="nb-NO" sz="1200" baseline="0" dirty="0" err="1" smtClean="0"/>
              <a:t>carried</a:t>
            </a:r>
            <a:r>
              <a:rPr lang="nb-NO" sz="1200" baseline="0" dirty="0" smtClean="0"/>
              <a:t> </a:t>
            </a:r>
            <a:r>
              <a:rPr lang="nb-NO" sz="1200" baseline="0" dirty="0" err="1" smtClean="0"/>
              <a:t>out</a:t>
            </a:r>
            <a:r>
              <a:rPr lang="nb-NO" sz="1200" baseline="0" dirty="0" smtClean="0"/>
              <a:t> </a:t>
            </a:r>
            <a:r>
              <a:rPr lang="nb-NO" sz="1200" baseline="0" dirty="0" err="1" smtClean="0"/>
              <a:t>themselves</a:t>
            </a:r>
            <a:r>
              <a:rPr lang="nb-NO" sz="1200" baseline="0" dirty="0" smtClean="0"/>
              <a:t> so far in </a:t>
            </a:r>
            <a:r>
              <a:rPr lang="nb-NO" sz="1200" baseline="0" dirty="0" err="1" smtClean="0"/>
              <a:t>our</a:t>
            </a:r>
            <a:r>
              <a:rPr lang="nb-NO" sz="1200" baseline="0" dirty="0" smtClean="0"/>
              <a:t> ABCD-</a:t>
            </a:r>
            <a:r>
              <a:rPr lang="nb-NO" sz="1200" baseline="0" dirty="0" err="1" smtClean="0"/>
              <a:t>project</a:t>
            </a:r>
            <a:r>
              <a:rPr lang="nb-NO" sz="1200" baseline="0" dirty="0" smtClean="0"/>
              <a:t>.</a:t>
            </a:r>
          </a:p>
          <a:p>
            <a:endParaRPr lang="nb-NO" sz="1200" baseline="0" dirty="0" smtClean="0"/>
          </a:p>
          <a:p>
            <a:pPr marL="171450" indent="-171450">
              <a:buFontTx/>
              <a:buChar char="-"/>
            </a:pPr>
            <a:r>
              <a:rPr lang="nb-NO" sz="1200" baseline="0" dirty="0" smtClean="0"/>
              <a:t>In </a:t>
            </a:r>
            <a:r>
              <a:rPr lang="nb-NO" sz="1200" baseline="0" dirty="0" err="1" smtClean="0"/>
              <a:t>the</a:t>
            </a:r>
            <a:r>
              <a:rPr lang="nb-NO" sz="1200" baseline="0" dirty="0" smtClean="0"/>
              <a:t> fall «Mesternes Mester</a:t>
            </a:r>
          </a:p>
          <a:p>
            <a:pPr marL="171450" indent="-171450">
              <a:buFontTx/>
              <a:buChar char="-"/>
            </a:pPr>
            <a:r>
              <a:rPr lang="nb-NO" sz="1200" baseline="0" dirty="0" smtClean="0"/>
              <a:t>Kulturgarasjen og </a:t>
            </a:r>
            <a:r>
              <a:rPr lang="nb-NO" sz="1200" baseline="0" dirty="0" err="1" smtClean="0"/>
              <a:t>Kulturnatt</a:t>
            </a:r>
            <a:r>
              <a:rPr lang="nb-NO" sz="1200" baseline="0" dirty="0" smtClean="0"/>
              <a:t> in september</a:t>
            </a:r>
          </a:p>
          <a:p>
            <a:pPr marL="171450" indent="-171450">
              <a:buFontTx/>
              <a:buChar char="-"/>
            </a:pPr>
            <a:r>
              <a:rPr lang="nb-NO" sz="1200" baseline="0" dirty="0" smtClean="0"/>
              <a:t>Christmas time «Nissefest»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sz="1200" baseline="0" dirty="0" smtClean="0"/>
              <a:t>Pizza og </a:t>
            </a:r>
            <a:r>
              <a:rPr lang="nb-NO" sz="1200" baseline="0" dirty="0" err="1" smtClean="0"/>
              <a:t>preik</a:t>
            </a:r>
            <a:r>
              <a:rPr lang="nb-NO" sz="1200" baseline="0" dirty="0" smtClean="0"/>
              <a:t> </a:t>
            </a:r>
            <a:r>
              <a:rPr lang="nb-NO" sz="1200" baseline="0" dirty="0" err="1" smtClean="0"/>
              <a:t>february</a:t>
            </a:r>
            <a:r>
              <a:rPr lang="nb-NO" sz="1200" baseline="0" dirty="0" smtClean="0"/>
              <a:t> 2020 – </a:t>
            </a:r>
            <a:r>
              <a:rPr lang="nb-NO" sz="1200" baseline="0" dirty="0" err="1" smtClean="0"/>
              <a:t>connect</a:t>
            </a:r>
            <a:r>
              <a:rPr lang="nb-NO" sz="1200" baseline="0" dirty="0" smtClean="0"/>
              <a:t> and </a:t>
            </a:r>
            <a:r>
              <a:rPr lang="nb-NO" sz="1200" baseline="0" dirty="0" err="1" smtClean="0"/>
              <a:t>networking</a:t>
            </a:r>
            <a:endParaRPr lang="nb-NO" sz="1200" baseline="0" dirty="0" smtClean="0"/>
          </a:p>
          <a:p>
            <a:pPr marL="171450" indent="-171450">
              <a:buFontTx/>
              <a:buChar char="-"/>
            </a:pPr>
            <a:r>
              <a:rPr lang="nb-NO" sz="1200" baseline="0" dirty="0" smtClean="0"/>
              <a:t>Kreative kurs i maling, foto, animasjon og fortellerkunst</a:t>
            </a:r>
          </a:p>
          <a:p>
            <a:pPr marL="171450" indent="-171450">
              <a:buFontTx/>
              <a:buChar char="-"/>
            </a:pPr>
            <a:r>
              <a:rPr lang="nb-NO" sz="1200" baseline="0" dirty="0" smtClean="0"/>
              <a:t>Bakgårdskonsert i regi av Kulturgarasjen</a:t>
            </a:r>
          </a:p>
          <a:p>
            <a:pPr marL="171450" indent="-171450">
              <a:buFontTx/>
              <a:buChar char="-"/>
            </a:pPr>
            <a:r>
              <a:rPr lang="nb-NO" sz="1200" baseline="0" dirty="0" smtClean="0"/>
              <a:t>Familietrening på </a:t>
            </a:r>
            <a:r>
              <a:rPr lang="nb-NO" sz="1200" baseline="0" dirty="0" err="1" smtClean="0"/>
              <a:t>Fresh</a:t>
            </a:r>
            <a:r>
              <a:rPr lang="nb-NO" sz="1200" baseline="0" dirty="0" smtClean="0"/>
              <a:t> for familier</a:t>
            </a:r>
          </a:p>
          <a:p>
            <a:pPr marL="171450" indent="-171450">
              <a:buFontTx/>
              <a:buChar char="-"/>
            </a:pPr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2525C-202A-4A2A-8ABE-F4C5822FF367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9432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That</a:t>
            </a:r>
            <a:r>
              <a:rPr lang="nb-NO" dirty="0" smtClean="0"/>
              <a:t> </a:t>
            </a:r>
            <a:r>
              <a:rPr lang="nb-NO" dirty="0" err="1" smtClean="0"/>
              <a:t>was</a:t>
            </a:r>
            <a:r>
              <a:rPr lang="nb-NO" baseline="0" dirty="0" smtClean="0"/>
              <a:t> it- </a:t>
            </a:r>
            <a:r>
              <a:rPr lang="nb-NO" baseline="0" dirty="0" err="1" smtClean="0"/>
              <a:t>any</a:t>
            </a:r>
            <a:r>
              <a:rPr lang="nb-NO" baseline="0" smtClean="0"/>
              <a:t> questions?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CF035-22C5-40E9-9D2A-453FA608DE9B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7727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b-NO" baseline="0" dirty="0" smtClean="0"/>
              <a:t>First a </a:t>
            </a:r>
            <a:r>
              <a:rPr lang="nb-NO" baseline="0" dirty="0" err="1" smtClean="0"/>
              <a:t>little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background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information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understanding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city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Fredrikstad:</a:t>
            </a:r>
          </a:p>
          <a:p>
            <a:pPr marL="0" indent="0">
              <a:buFontTx/>
              <a:buNone/>
            </a:pPr>
            <a:r>
              <a:rPr lang="nb-NO" baseline="0" dirty="0" smtClean="0"/>
              <a:t>This is a city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a lot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resources</a:t>
            </a:r>
            <a:r>
              <a:rPr lang="nb-NO" baseline="0" dirty="0" smtClean="0"/>
              <a:t>. </a:t>
            </a:r>
            <a:r>
              <a:rPr lang="nb-NO" baseline="0" dirty="0" err="1" smtClean="0"/>
              <a:t>We’re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proud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your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beautiful</a:t>
            </a:r>
            <a:r>
              <a:rPr lang="nb-NO" baseline="0" dirty="0" smtClean="0"/>
              <a:t> nature, </a:t>
            </a:r>
            <a:r>
              <a:rPr lang="nb-NO" baseline="0" dirty="0" err="1" smtClean="0"/>
              <a:t>our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long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historical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roots</a:t>
            </a:r>
            <a:r>
              <a:rPr lang="nb-NO" baseline="0" dirty="0" smtClean="0"/>
              <a:t>, and a </a:t>
            </a:r>
            <a:r>
              <a:rPr lang="nb-NO" baseline="0" dirty="0" err="1" smtClean="0"/>
              <a:t>thriving</a:t>
            </a:r>
            <a:r>
              <a:rPr lang="nb-NO" baseline="0" dirty="0" smtClean="0"/>
              <a:t> and diverse </a:t>
            </a:r>
            <a:r>
              <a:rPr lang="nb-NO" baseline="0" dirty="0" err="1" smtClean="0"/>
              <a:t>cultural</a:t>
            </a:r>
            <a:r>
              <a:rPr lang="nb-NO" baseline="0" dirty="0" smtClean="0"/>
              <a:t> scene. </a:t>
            </a:r>
          </a:p>
          <a:p>
            <a:pPr marL="0" indent="0">
              <a:buFontTx/>
              <a:buNone/>
            </a:pPr>
            <a:r>
              <a:rPr lang="nb-NO" baseline="0" dirty="0" smtClean="0"/>
              <a:t>People report </a:t>
            </a:r>
            <a:r>
              <a:rPr lang="nb-NO" baseline="0" dirty="0" err="1" smtClean="0"/>
              <a:t>they</a:t>
            </a:r>
            <a:r>
              <a:rPr lang="nb-NO" baseline="0" dirty="0" smtClean="0"/>
              <a:t> like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life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here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feel</a:t>
            </a:r>
            <a:r>
              <a:rPr lang="nb-NO" baseline="0" dirty="0" smtClean="0"/>
              <a:t> a </a:t>
            </a:r>
            <a:r>
              <a:rPr lang="nb-NO" baseline="0" dirty="0" err="1" smtClean="0"/>
              <a:t>high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degree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well-being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safety</a:t>
            </a:r>
            <a:r>
              <a:rPr lang="nb-NO" baseline="0" dirty="0" smtClean="0"/>
              <a:t>.</a:t>
            </a:r>
          </a:p>
          <a:p>
            <a:pPr marL="0" indent="0">
              <a:buFontTx/>
              <a:buNone/>
            </a:pPr>
            <a:endParaRPr lang="nb-NO" baseline="0" dirty="0" smtClean="0"/>
          </a:p>
          <a:p>
            <a:pPr marL="0" indent="0">
              <a:buFontTx/>
              <a:buNone/>
            </a:pPr>
            <a:r>
              <a:rPr lang="nb-NO" baseline="0" dirty="0" err="1" smtClean="0"/>
              <a:t>Althoug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this</a:t>
            </a:r>
            <a:r>
              <a:rPr lang="nb-NO" baseline="0" dirty="0" smtClean="0"/>
              <a:t> is true, </a:t>
            </a:r>
            <a:r>
              <a:rPr lang="nb-NO" baseline="0" dirty="0" err="1" smtClean="0"/>
              <a:t>we</a:t>
            </a:r>
            <a:r>
              <a:rPr lang="nb-NO" baseline="0" dirty="0" smtClean="0"/>
              <a:t> have, </a:t>
            </a:r>
            <a:r>
              <a:rPr lang="nb-NO" baseline="0" dirty="0" err="1" smtClean="0"/>
              <a:t>compared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rest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our</a:t>
            </a:r>
            <a:r>
              <a:rPr lang="nb-NO" baseline="0" dirty="0" smtClean="0"/>
              <a:t> country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Norway, under </a:t>
            </a:r>
            <a:r>
              <a:rPr lang="nb-NO" baseline="0" dirty="0" err="1" smtClean="0"/>
              <a:t>average</a:t>
            </a:r>
            <a:r>
              <a:rPr lang="nb-NO" baseline="0" dirty="0" smtClean="0"/>
              <a:t> scores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serveral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health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indicators</a:t>
            </a:r>
            <a:r>
              <a:rPr lang="nb-NO" baseline="0" dirty="0" smtClean="0"/>
              <a:t>: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/>
              <a:t>People </a:t>
            </a:r>
            <a:r>
              <a:rPr lang="nb-NO" baseline="0" dirty="0" err="1" smtClean="0"/>
              <a:t>here</a:t>
            </a:r>
            <a:r>
              <a:rPr lang="nb-NO" baseline="0" dirty="0" smtClean="0"/>
              <a:t> report more mental </a:t>
            </a:r>
            <a:r>
              <a:rPr lang="nb-NO" baseline="0" dirty="0" err="1" smtClean="0"/>
              <a:t>health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issues</a:t>
            </a:r>
            <a:endParaRPr lang="nb-NO" baseline="0" dirty="0" smtClean="0"/>
          </a:p>
          <a:p>
            <a:pPr marL="171450" indent="-171450">
              <a:buFontTx/>
              <a:buChar char="-"/>
            </a:pPr>
            <a:r>
              <a:rPr lang="nb-NO" baseline="0" dirty="0" err="1" smtClean="0"/>
              <a:t>There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are</a:t>
            </a:r>
            <a:r>
              <a:rPr lang="nb-NO" baseline="0" dirty="0" smtClean="0"/>
              <a:t> more </a:t>
            </a:r>
            <a:r>
              <a:rPr lang="nb-NO" baseline="0" dirty="0" err="1" smtClean="0"/>
              <a:t>children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living</a:t>
            </a:r>
            <a:r>
              <a:rPr lang="nb-NO" baseline="0" dirty="0" smtClean="0"/>
              <a:t> in households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financial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challenges</a:t>
            </a:r>
            <a:r>
              <a:rPr lang="nb-NO" baseline="0" dirty="0" smtClean="0"/>
              <a:t> - </a:t>
            </a:r>
            <a:r>
              <a:rPr lang="nb-NO" baseline="0" dirty="0" err="1" smtClean="0"/>
              <a:t>struggels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poverty</a:t>
            </a:r>
            <a:endParaRPr lang="nb-NO" baseline="0" dirty="0" smtClean="0"/>
          </a:p>
          <a:p>
            <a:pPr marL="171450" indent="-171450">
              <a:buFontTx/>
              <a:buChar char="-"/>
            </a:pPr>
            <a:r>
              <a:rPr lang="nb-NO" baseline="0" dirty="0" err="1" smtClean="0"/>
              <a:t>We</a:t>
            </a:r>
            <a:r>
              <a:rPr lang="nb-NO" baseline="0" dirty="0" smtClean="0"/>
              <a:t> have a </a:t>
            </a:r>
            <a:r>
              <a:rPr lang="nb-NO" baseline="0" dirty="0" err="1" smtClean="0"/>
              <a:t>high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procentage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school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drop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outs</a:t>
            </a:r>
            <a:r>
              <a:rPr lang="nb-NO" baseline="0" dirty="0" smtClean="0"/>
              <a:t> – from 16 and </a:t>
            </a:r>
            <a:r>
              <a:rPr lang="nb-NO" baseline="0" dirty="0" err="1" smtClean="0"/>
              <a:t>onwards</a:t>
            </a:r>
            <a:endParaRPr lang="nb-NO" baseline="0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Youths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less happy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amount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standard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social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meeting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places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kids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here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also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spend more time online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screen, and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less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physical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active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nb-NO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These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challenges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also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distributed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uneqally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throughout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municipality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As an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in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area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there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3,8 %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children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living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a household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economy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versus 45,6 % in an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other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area.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city is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becoming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more and more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segregated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differences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between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poor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rich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increasing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acknowledge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that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just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part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picture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and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that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all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neighbourhoods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have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qualities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resources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Still,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growing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up and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living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neighbourhoods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social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economic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challenges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is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connected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many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negative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health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outcomes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municipality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has a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responsability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create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equal</a:t>
            </a:r>
            <a:endParaRPr lang="nb-NO" baseline="0" dirty="0" smtClean="0"/>
          </a:p>
          <a:p>
            <a:pPr marL="0" indent="0">
              <a:buFontTx/>
              <a:buNone/>
            </a:pPr>
            <a:endParaRPr lang="nb-NO" baseline="0" dirty="0" smtClean="0"/>
          </a:p>
          <a:p>
            <a:pPr marL="171450" indent="-171450">
              <a:buFontTx/>
              <a:buChar char="-"/>
            </a:pPr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16213-27BD-4F7B-BD2D-DCCE354C58D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943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</a:t>
            </a:r>
            <a:r>
              <a:rPr lang="nb-NO" dirty="0" err="1" smtClean="0"/>
              <a:t>lace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based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approach</a:t>
            </a:r>
            <a:r>
              <a:rPr lang="nb-NO" baseline="0" dirty="0" smtClean="0"/>
              <a:t> is </a:t>
            </a:r>
            <a:r>
              <a:rPr lang="nb-NO" baseline="0" dirty="0" err="1" smtClean="0"/>
              <a:t>one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many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strategies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our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administration</a:t>
            </a:r>
            <a:r>
              <a:rPr lang="nb-NO" baseline="0" dirty="0" smtClean="0"/>
              <a:t> have </a:t>
            </a:r>
            <a:r>
              <a:rPr lang="nb-NO" baseline="0" dirty="0" err="1" smtClean="0"/>
              <a:t>produced</a:t>
            </a:r>
            <a:r>
              <a:rPr lang="nb-NO" baseline="0" dirty="0" smtClean="0"/>
              <a:t> and is in line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municipality’s</a:t>
            </a:r>
            <a:r>
              <a:rPr lang="nb-NO" baseline="0" dirty="0" smtClean="0"/>
              <a:t> masterplan.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smtClean="0"/>
              <a:t>One </a:t>
            </a:r>
            <a:r>
              <a:rPr lang="nb-NO" baseline="0" dirty="0" err="1" smtClean="0"/>
              <a:t>specific</a:t>
            </a:r>
            <a:r>
              <a:rPr lang="nb-NO" baseline="0" dirty="0" smtClean="0"/>
              <a:t> goal is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people</a:t>
            </a:r>
            <a:r>
              <a:rPr lang="nb-NO" baseline="0" dirty="0" smtClean="0"/>
              <a:t> in </a:t>
            </a:r>
            <a:r>
              <a:rPr lang="en-US" baseline="0" dirty="0" smtClean="0"/>
              <a:t>Fredrikstad should </a:t>
            </a:r>
            <a:r>
              <a:rPr lang="en-US" baseline="0" dirty="0" err="1" smtClean="0"/>
              <a:t>felle</a:t>
            </a:r>
            <a:r>
              <a:rPr lang="en-US" baseline="0" dirty="0" smtClean="0"/>
              <a:t> it is a good place to live, where everybody can make healthy choices and have an impact on their way of living.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Other strategies </a:t>
            </a:r>
            <a:r>
              <a:rPr lang="nb-NO" baseline="0" dirty="0" smtClean="0"/>
              <a:t>to </a:t>
            </a:r>
            <a:r>
              <a:rPr lang="nb-NO" baseline="0" dirty="0" err="1" smtClean="0"/>
              <a:t>achieve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these</a:t>
            </a:r>
            <a:r>
              <a:rPr lang="nb-NO" baseline="0" dirty="0" smtClean="0"/>
              <a:t> goals </a:t>
            </a:r>
            <a:r>
              <a:rPr lang="nb-NO" baseline="0" dirty="0" err="1" smtClean="0"/>
              <a:t>we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also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work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is</a:t>
            </a:r>
          </a:p>
          <a:p>
            <a:r>
              <a:rPr lang="nb-NO" baseline="0" dirty="0" smtClean="0"/>
              <a:t>-   </a:t>
            </a:r>
            <a:r>
              <a:rPr lang="nb-NO" baseline="0" dirty="0" err="1" smtClean="0"/>
              <a:t>Prevention</a:t>
            </a:r>
            <a:r>
              <a:rPr lang="nb-NO" baseline="0" dirty="0" smtClean="0"/>
              <a:t> – </a:t>
            </a:r>
            <a:r>
              <a:rPr lang="nb-NO" baseline="0" dirty="0" err="1" smtClean="0"/>
              <a:t>give</a:t>
            </a:r>
            <a:r>
              <a:rPr lang="nb-NO" baseline="0" dirty="0" smtClean="0"/>
              <a:t> all </a:t>
            </a:r>
            <a:r>
              <a:rPr lang="nb-NO" baseline="0" dirty="0" err="1" smtClean="0"/>
              <a:t>citizens</a:t>
            </a:r>
            <a:r>
              <a:rPr lang="nb-NO" baseline="0" dirty="0" smtClean="0"/>
              <a:t> a </a:t>
            </a:r>
            <a:r>
              <a:rPr lang="nb-NO" baseline="0" dirty="0" err="1" smtClean="0"/>
              <a:t>good</a:t>
            </a:r>
            <a:r>
              <a:rPr lang="nb-NO" baseline="0" dirty="0" smtClean="0"/>
              <a:t> start in </a:t>
            </a:r>
            <a:r>
              <a:rPr lang="nb-NO" baseline="0" dirty="0" err="1" smtClean="0"/>
              <a:t>life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focus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children</a:t>
            </a:r>
            <a:r>
              <a:rPr lang="nb-NO" baseline="0" dirty="0" smtClean="0"/>
              <a:t> all ages 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/>
              <a:t>Provide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high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quality</a:t>
            </a:r>
            <a:r>
              <a:rPr lang="nb-NO" baseline="0" dirty="0" smtClean="0"/>
              <a:t> services for all </a:t>
            </a:r>
            <a:r>
              <a:rPr lang="nb-NO" baseline="0" dirty="0" err="1" smtClean="0"/>
              <a:t>citizens</a:t>
            </a:r>
            <a:endParaRPr lang="nb-NO" baseline="0" dirty="0" smtClean="0"/>
          </a:p>
          <a:p>
            <a:pPr marL="171450" indent="-171450">
              <a:buFontTx/>
              <a:buChar char="-"/>
            </a:pPr>
            <a:r>
              <a:rPr lang="nb-NO" baseline="0" dirty="0" err="1" smtClean="0"/>
              <a:t>Create</a:t>
            </a:r>
            <a:r>
              <a:rPr lang="nb-NO" baseline="0" dirty="0" smtClean="0"/>
              <a:t> a </a:t>
            </a:r>
            <a:r>
              <a:rPr lang="nb-NO" baseline="0" dirty="0" err="1" smtClean="0"/>
              <a:t>well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balanced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housing</a:t>
            </a:r>
            <a:r>
              <a:rPr lang="nb-NO" baseline="0" dirty="0" smtClean="0"/>
              <a:t>- and area policy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/>
              <a:t>Implement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local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democracy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Through</a:t>
            </a:r>
            <a:r>
              <a:rPr lang="nb-NO" baseline="0" dirty="0" smtClean="0"/>
              <a:t> «lokalsamfunnsmodellen» </a:t>
            </a:r>
            <a:r>
              <a:rPr lang="nb-NO" baseline="0" dirty="0" err="1" smtClean="0"/>
              <a:t>which</a:t>
            </a:r>
            <a:r>
              <a:rPr lang="nb-NO" baseline="0" dirty="0" smtClean="0"/>
              <a:t> Vegard </a:t>
            </a:r>
            <a:r>
              <a:rPr lang="nb-NO" baseline="0" dirty="0" err="1" smtClean="0"/>
              <a:t>talked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about</a:t>
            </a:r>
            <a:r>
              <a:rPr lang="nb-NO" baseline="0" dirty="0" smtClean="0"/>
              <a:t> 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solidFill>
                  <a:srgbClr val="FF0000"/>
                </a:solidFill>
              </a:rPr>
              <a:t>Working</a:t>
            </a:r>
            <a:r>
              <a:rPr lang="nb-NO" baseline="0" dirty="0" smtClean="0">
                <a:solidFill>
                  <a:srgbClr val="FF0000"/>
                </a:solidFill>
              </a:rPr>
              <a:t> </a:t>
            </a:r>
            <a:r>
              <a:rPr lang="nb-NO" baseline="0" dirty="0" err="1" smtClean="0">
                <a:solidFill>
                  <a:srgbClr val="FF0000"/>
                </a:solidFill>
              </a:rPr>
              <a:t>with</a:t>
            </a:r>
            <a:r>
              <a:rPr lang="nb-NO" baseline="0" dirty="0" smtClean="0">
                <a:solidFill>
                  <a:srgbClr val="FF0000"/>
                </a:solidFill>
              </a:rPr>
              <a:t> and for </a:t>
            </a:r>
            <a:r>
              <a:rPr lang="nb-NO" baseline="0" dirty="0" err="1" smtClean="0">
                <a:solidFill>
                  <a:srgbClr val="FF0000"/>
                </a:solidFill>
              </a:rPr>
              <a:t>deprived</a:t>
            </a:r>
            <a:r>
              <a:rPr lang="nb-NO" baseline="0" dirty="0" smtClean="0">
                <a:solidFill>
                  <a:srgbClr val="FF0000"/>
                </a:solidFill>
              </a:rPr>
              <a:t> </a:t>
            </a:r>
            <a:r>
              <a:rPr lang="nb-NO" baseline="0" dirty="0" err="1" smtClean="0">
                <a:solidFill>
                  <a:srgbClr val="FF0000"/>
                </a:solidFill>
              </a:rPr>
              <a:t>neighbourhoods</a:t>
            </a:r>
            <a:r>
              <a:rPr lang="nb-NO" baseline="0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FontTx/>
              <a:buNone/>
            </a:pPr>
            <a:endParaRPr lang="nb-NO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i="1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16213-27BD-4F7B-BD2D-DCCE354C58D5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8758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Hopefully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far I have managed to put my line of work in a context and I will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more specific.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 approach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targets an entire local community and aims to address issues that exist at the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neighbourhood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level.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be things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such as poor condition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housing, social isolation, poor or fragmented service provision that leads to gaps or duplication of effort, and limited economic opportunities.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approach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seek to improve the social, cultural, economic and physical environment,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well as the public services that are provided.</a:t>
            </a:r>
            <a:endParaRPr lang="nb-NO" baseline="0" dirty="0" smtClean="0"/>
          </a:p>
          <a:p>
            <a:endParaRPr lang="nb-NO" baseline="0" dirty="0" smtClean="0"/>
          </a:p>
          <a:p>
            <a:r>
              <a:rPr lang="nb-NO" baseline="0" dirty="0" smtClean="0"/>
              <a:t>In a </a:t>
            </a:r>
            <a:r>
              <a:rPr lang="nb-NO" baseline="0" dirty="0" err="1" smtClean="0"/>
              <a:t>place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based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approach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community</a:t>
            </a:r>
            <a:r>
              <a:rPr lang="nb-NO" baseline="0" dirty="0" smtClean="0"/>
              <a:t> and stakeholder </a:t>
            </a:r>
            <a:r>
              <a:rPr lang="nb-NO" baseline="0" dirty="0" err="1" smtClean="0"/>
              <a:t>agencies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collaborate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address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health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contextual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factors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influencing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social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well-being</a:t>
            </a:r>
            <a:r>
              <a:rPr lang="nb-NO" baseline="0" dirty="0" smtClean="0"/>
              <a:t> for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population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within</a:t>
            </a:r>
            <a:r>
              <a:rPr lang="nb-NO" baseline="0" dirty="0" smtClean="0"/>
              <a:t> a </a:t>
            </a:r>
            <a:r>
              <a:rPr lang="nb-NO" baseline="0" dirty="0" err="1" smtClean="0"/>
              <a:t>defined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geographic</a:t>
            </a:r>
            <a:r>
              <a:rPr lang="nb-NO" baseline="0" dirty="0" smtClean="0"/>
              <a:t> location. </a:t>
            </a:r>
          </a:p>
          <a:p>
            <a:r>
              <a:rPr lang="nb-NO" baseline="0" dirty="0" smtClean="0"/>
              <a:t>The </a:t>
            </a:r>
            <a:r>
              <a:rPr lang="nb-NO" baseline="0" dirty="0" err="1" smtClean="0"/>
              <a:t>approach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employs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multilevel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intervention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strategies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address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issues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impact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peoples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health</a:t>
            </a:r>
            <a:r>
              <a:rPr lang="nb-NO" baseline="0" dirty="0" smtClean="0"/>
              <a:t>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16213-27BD-4F7B-BD2D-DCCE354C58D5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0872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To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sucseed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a </a:t>
            </a:r>
            <a:r>
              <a:rPr lang="nb-NO" baseline="0" dirty="0" err="1" smtClean="0"/>
              <a:t>place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based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approach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these</a:t>
            </a:r>
            <a:r>
              <a:rPr lang="nb-NO" baseline="0" dirty="0" smtClean="0"/>
              <a:t> 7 </a:t>
            </a:r>
            <a:r>
              <a:rPr lang="nb-NO" baseline="0" dirty="0" err="1" smtClean="0"/>
              <a:t>factors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needs</a:t>
            </a:r>
            <a:r>
              <a:rPr lang="nb-NO" baseline="0" dirty="0" smtClean="0"/>
              <a:t> to be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baseline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every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project</a:t>
            </a:r>
            <a:endParaRPr lang="nb-NO" baseline="0" dirty="0" smtClean="0"/>
          </a:p>
          <a:p>
            <a:pPr marL="171450" indent="-171450">
              <a:buFontTx/>
              <a:buChar char="-"/>
            </a:pPr>
            <a:r>
              <a:rPr lang="nb-NO" baseline="0" dirty="0" smtClean="0"/>
              <a:t>It has to be a cross-</a:t>
            </a:r>
            <a:r>
              <a:rPr lang="nb-NO" baseline="0" dirty="0" err="1" smtClean="0"/>
              <a:t>sectoral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collaboration</a:t>
            </a:r>
            <a:r>
              <a:rPr lang="nb-NO" baseline="0" dirty="0" smtClean="0"/>
              <a:t> 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/>
              <a:t>Use</a:t>
            </a:r>
            <a:r>
              <a:rPr lang="nb-NO" baseline="0" dirty="0" smtClean="0"/>
              <a:t> a </a:t>
            </a:r>
            <a:r>
              <a:rPr lang="nb-NO" baseline="0" dirty="0" err="1" smtClean="0"/>
              <a:t>broad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spectre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place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citizen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analysis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combined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local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knowledge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experiences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public</a:t>
            </a:r>
            <a:r>
              <a:rPr lang="nb-NO" baseline="0" dirty="0" smtClean="0"/>
              <a:t> services 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/>
              <a:t>Seek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opportunities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think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outside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box</a:t>
            </a:r>
            <a:endParaRPr lang="nb-NO" baseline="0" dirty="0" smtClean="0"/>
          </a:p>
          <a:p>
            <a:pPr marL="171450" indent="-171450">
              <a:buFontTx/>
              <a:buChar char="-"/>
            </a:pPr>
            <a:r>
              <a:rPr lang="nb-NO" baseline="0" dirty="0" err="1" smtClean="0"/>
              <a:t>Give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room</a:t>
            </a:r>
            <a:r>
              <a:rPr lang="nb-NO" baseline="0" dirty="0" smtClean="0"/>
              <a:t> for testing and </a:t>
            </a:r>
            <a:r>
              <a:rPr lang="nb-NO" baseline="0" dirty="0" err="1" smtClean="0"/>
              <a:t>failure</a:t>
            </a:r>
            <a:endParaRPr lang="nb-NO" baseline="0" dirty="0" smtClean="0"/>
          </a:p>
          <a:p>
            <a:pPr marL="171450" indent="-171450">
              <a:buFontTx/>
              <a:buChar char="-"/>
            </a:pPr>
            <a:r>
              <a:rPr lang="nb-NO" baseline="0" dirty="0" smtClean="0"/>
              <a:t>Citizen </a:t>
            </a:r>
            <a:r>
              <a:rPr lang="nb-NO" baseline="0" dirty="0" err="1" smtClean="0"/>
              <a:t>participation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strength-based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approach</a:t>
            </a:r>
            <a:r>
              <a:rPr lang="nb-NO" baseline="0" dirty="0" smtClean="0"/>
              <a:t> in mobilising </a:t>
            </a:r>
            <a:r>
              <a:rPr lang="nb-NO" baseline="0" dirty="0" err="1" smtClean="0"/>
              <a:t>resources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inside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communities</a:t>
            </a:r>
            <a:endParaRPr lang="nb-NO" baseline="0" dirty="0" smtClean="0"/>
          </a:p>
          <a:p>
            <a:pPr marL="171450" indent="-171450">
              <a:buFontTx/>
              <a:buChar char="-"/>
            </a:pPr>
            <a:r>
              <a:rPr lang="nb-NO" baseline="0" dirty="0" err="1" smtClean="0"/>
              <a:t>Develop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enhance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public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spaces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public</a:t>
            </a:r>
            <a:r>
              <a:rPr lang="nb-NO" baseline="0" dirty="0" smtClean="0"/>
              <a:t> services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/>
              <a:t>Prioritize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sustainable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solutions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within</a:t>
            </a:r>
            <a:r>
              <a:rPr lang="nb-NO" baseline="0" dirty="0" smtClean="0"/>
              <a:t> a </a:t>
            </a:r>
            <a:r>
              <a:rPr lang="nb-NO" baseline="0" dirty="0" err="1" smtClean="0"/>
              <a:t>timelimites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framework</a:t>
            </a:r>
            <a:endParaRPr lang="nb-NO" baseline="0" dirty="0" smtClean="0"/>
          </a:p>
          <a:p>
            <a:pPr marL="171450" indent="-171450">
              <a:buFontTx/>
              <a:buChar char="-"/>
            </a:pPr>
            <a:endParaRPr lang="nb-NO" baseline="0" dirty="0" smtClean="0"/>
          </a:p>
          <a:p>
            <a:pPr marL="0" indent="0">
              <a:buFontTx/>
              <a:buNone/>
            </a:pPr>
            <a:r>
              <a:rPr lang="nb-NO" baseline="0" dirty="0" smtClean="0"/>
              <a:t>The </a:t>
            </a:r>
            <a:r>
              <a:rPr lang="nb-NO" baseline="0" dirty="0" err="1" smtClean="0"/>
              <a:t>strategy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desribes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how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address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complex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community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challenges</a:t>
            </a:r>
            <a:r>
              <a:rPr lang="nb-NO" baseline="0" dirty="0" smtClean="0"/>
              <a:t> by </a:t>
            </a:r>
            <a:r>
              <a:rPr lang="nb-NO" baseline="0" dirty="0" err="1" smtClean="0"/>
              <a:t>aligning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public</a:t>
            </a:r>
            <a:r>
              <a:rPr lang="nb-NO" baseline="0" dirty="0" smtClean="0"/>
              <a:t> and private </a:t>
            </a:r>
            <a:r>
              <a:rPr lang="nb-NO" baseline="0" dirty="0" err="1" smtClean="0"/>
              <a:t>partnerships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while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fully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engaging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citizens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developing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their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communuties</a:t>
            </a:r>
            <a:r>
              <a:rPr lang="nb-NO" baseline="0" dirty="0" smtClean="0"/>
              <a:t>. </a:t>
            </a:r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16213-27BD-4F7B-BD2D-DCCE354C58D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608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Tx/>
              <a:buFont typeface="Arial" panose="020B0604020202020204" pitchFamily="34" charset="0"/>
              <a:buNone/>
              <a:defRPr/>
            </a:pPr>
            <a:r>
              <a:rPr lang="nb-NO" sz="1200" dirty="0" smtClean="0">
                <a:solidFill>
                  <a:prstClr val="black"/>
                </a:solidFill>
                <a:latin typeface="+mn-lt"/>
              </a:rPr>
              <a:t>The</a:t>
            </a:r>
            <a:r>
              <a:rPr lang="nb-NO" sz="1200" baseline="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nb-NO" sz="1200" baseline="0" dirty="0" err="1" smtClean="0">
                <a:solidFill>
                  <a:prstClr val="black"/>
                </a:solidFill>
                <a:latin typeface="+mn-lt"/>
              </a:rPr>
              <a:t>approach</a:t>
            </a:r>
            <a:r>
              <a:rPr lang="nb-NO" sz="1200" baseline="0" dirty="0" smtClean="0">
                <a:solidFill>
                  <a:prstClr val="black"/>
                </a:solidFill>
                <a:latin typeface="+mn-lt"/>
              </a:rPr>
              <a:t> is </a:t>
            </a:r>
            <a:r>
              <a:rPr lang="nb-NO" sz="1200" baseline="0" dirty="0" err="1" smtClean="0">
                <a:solidFill>
                  <a:prstClr val="black"/>
                </a:solidFill>
                <a:latin typeface="+mn-lt"/>
              </a:rPr>
              <a:t>based</a:t>
            </a:r>
            <a:r>
              <a:rPr lang="nb-NO" sz="1200" baseline="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nb-NO" sz="1200" baseline="0" dirty="0" err="1" smtClean="0">
                <a:solidFill>
                  <a:prstClr val="black"/>
                </a:solidFill>
                <a:latin typeface="+mn-lt"/>
              </a:rPr>
              <a:t>on</a:t>
            </a:r>
            <a:r>
              <a:rPr lang="nb-NO" sz="1200" baseline="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nb-NO" sz="1200" baseline="0" dirty="0" err="1" smtClean="0">
                <a:solidFill>
                  <a:prstClr val="black"/>
                </a:solidFill>
                <a:latin typeface="+mn-lt"/>
              </a:rPr>
              <a:t>the</a:t>
            </a:r>
            <a:r>
              <a:rPr lang="nb-NO" sz="1200" baseline="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nb-NO" sz="1200" baseline="0" dirty="0" err="1" smtClean="0">
                <a:solidFill>
                  <a:prstClr val="black"/>
                </a:solidFill>
                <a:latin typeface="+mn-lt"/>
              </a:rPr>
              <a:t>belief</a:t>
            </a:r>
            <a:r>
              <a:rPr lang="nb-NO" sz="1200" baseline="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nb-NO" sz="1200" baseline="0" dirty="0" err="1" smtClean="0">
                <a:solidFill>
                  <a:prstClr val="black"/>
                </a:solidFill>
                <a:latin typeface="+mn-lt"/>
              </a:rPr>
              <a:t>that</a:t>
            </a:r>
            <a:r>
              <a:rPr lang="nb-NO" sz="1200" baseline="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nb-NO" sz="1200" baseline="0" dirty="0" err="1" smtClean="0">
                <a:solidFill>
                  <a:prstClr val="black"/>
                </a:solidFill>
                <a:latin typeface="+mn-lt"/>
              </a:rPr>
              <a:t>people’s</a:t>
            </a:r>
            <a:r>
              <a:rPr lang="nb-NO" sz="1200" baseline="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nb-NO" sz="1200" baseline="0" dirty="0" err="1" smtClean="0">
                <a:solidFill>
                  <a:prstClr val="black"/>
                </a:solidFill>
                <a:latin typeface="+mn-lt"/>
              </a:rPr>
              <a:t>health</a:t>
            </a:r>
            <a:r>
              <a:rPr lang="nb-NO" sz="1200" baseline="0" dirty="0" smtClean="0">
                <a:solidFill>
                  <a:prstClr val="black"/>
                </a:solidFill>
                <a:latin typeface="+mn-lt"/>
              </a:rPr>
              <a:t> and </a:t>
            </a:r>
            <a:r>
              <a:rPr lang="nb-NO" sz="1200" baseline="0" dirty="0" err="1" smtClean="0">
                <a:solidFill>
                  <a:prstClr val="black"/>
                </a:solidFill>
                <a:latin typeface="+mn-lt"/>
              </a:rPr>
              <a:t>wellbeing</a:t>
            </a:r>
            <a:r>
              <a:rPr lang="nb-NO" sz="1200" baseline="0" dirty="0" smtClean="0">
                <a:solidFill>
                  <a:prstClr val="black"/>
                </a:solidFill>
                <a:latin typeface="+mn-lt"/>
              </a:rPr>
              <a:t> is a </a:t>
            </a:r>
            <a:r>
              <a:rPr lang="nb-NO" sz="1200" baseline="0" dirty="0" err="1" smtClean="0">
                <a:solidFill>
                  <a:prstClr val="black"/>
                </a:solidFill>
                <a:latin typeface="+mn-lt"/>
              </a:rPr>
              <a:t>product</a:t>
            </a:r>
            <a:r>
              <a:rPr lang="nb-NO" sz="1200" baseline="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nb-NO" sz="1200" baseline="0" dirty="0" err="1" smtClean="0">
                <a:solidFill>
                  <a:prstClr val="black"/>
                </a:solidFill>
                <a:latin typeface="+mn-lt"/>
              </a:rPr>
              <a:t>of</a:t>
            </a:r>
            <a:r>
              <a:rPr lang="nb-NO" sz="1200" baseline="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nb-NO" sz="1200" baseline="0" dirty="0" err="1" smtClean="0">
                <a:solidFill>
                  <a:prstClr val="black"/>
                </a:solidFill>
                <a:latin typeface="+mn-lt"/>
              </a:rPr>
              <a:t>serveral</a:t>
            </a:r>
            <a:r>
              <a:rPr lang="nb-NO" sz="1200" baseline="0" dirty="0" smtClean="0">
                <a:solidFill>
                  <a:prstClr val="black"/>
                </a:solidFill>
                <a:latin typeface="+mn-lt"/>
              </a:rPr>
              <a:t> determinants </a:t>
            </a:r>
            <a:r>
              <a:rPr lang="nb-NO" sz="1200" baseline="0" dirty="0" err="1" smtClean="0">
                <a:solidFill>
                  <a:prstClr val="black"/>
                </a:solidFill>
                <a:latin typeface="+mn-lt"/>
              </a:rPr>
              <a:t>on</a:t>
            </a:r>
            <a:r>
              <a:rPr lang="nb-NO" sz="1200" baseline="0" dirty="0" smtClean="0">
                <a:solidFill>
                  <a:prstClr val="black"/>
                </a:solidFill>
                <a:latin typeface="+mn-lt"/>
              </a:rPr>
              <a:t> different </a:t>
            </a:r>
            <a:r>
              <a:rPr lang="nb-NO" sz="1200" baseline="0" dirty="0" err="1" smtClean="0">
                <a:solidFill>
                  <a:prstClr val="black"/>
                </a:solidFill>
                <a:latin typeface="+mn-lt"/>
              </a:rPr>
              <a:t>levels</a:t>
            </a:r>
            <a:r>
              <a:rPr lang="nb-NO" sz="1200" baseline="0" dirty="0" smtClean="0">
                <a:solidFill>
                  <a:prstClr val="black"/>
                </a:solidFill>
                <a:latin typeface="+mn-lt"/>
              </a:rPr>
              <a:t>, and </a:t>
            </a:r>
            <a:r>
              <a:rPr lang="nb-NO" sz="1200" baseline="0" dirty="0" err="1" smtClean="0">
                <a:solidFill>
                  <a:prstClr val="black"/>
                </a:solidFill>
                <a:latin typeface="+mn-lt"/>
              </a:rPr>
              <a:t>the</a:t>
            </a:r>
            <a:r>
              <a:rPr lang="nb-NO" sz="1200" baseline="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nb-NO" sz="1200" baseline="0" dirty="0" err="1" smtClean="0">
                <a:solidFill>
                  <a:prstClr val="black"/>
                </a:solidFill>
                <a:latin typeface="+mn-lt"/>
              </a:rPr>
              <a:t>neighbourhood</a:t>
            </a:r>
            <a:r>
              <a:rPr lang="nb-NO" sz="1200" baseline="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nb-NO" sz="1200" baseline="0" dirty="0" err="1" smtClean="0">
                <a:solidFill>
                  <a:prstClr val="black"/>
                </a:solidFill>
                <a:latin typeface="+mn-lt"/>
              </a:rPr>
              <a:t>being</a:t>
            </a:r>
            <a:r>
              <a:rPr lang="nb-NO" sz="1200" baseline="0" dirty="0" smtClean="0">
                <a:solidFill>
                  <a:prstClr val="black"/>
                </a:solidFill>
                <a:latin typeface="+mn-lt"/>
              </a:rPr>
              <a:t> an </a:t>
            </a:r>
            <a:r>
              <a:rPr lang="nb-NO" sz="1200" baseline="0" dirty="0" err="1" smtClean="0">
                <a:solidFill>
                  <a:prstClr val="black"/>
                </a:solidFill>
                <a:latin typeface="+mn-lt"/>
              </a:rPr>
              <a:t>important</a:t>
            </a:r>
            <a:r>
              <a:rPr lang="nb-NO" sz="1200" baseline="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nb-NO" sz="1200" baseline="0" dirty="0" err="1" smtClean="0">
                <a:solidFill>
                  <a:prstClr val="black"/>
                </a:solidFill>
                <a:latin typeface="+mn-lt"/>
              </a:rPr>
              <a:t>one</a:t>
            </a:r>
            <a:r>
              <a:rPr lang="nb-NO" sz="1200" baseline="0" dirty="0" smtClean="0">
                <a:solidFill>
                  <a:prstClr val="black"/>
                </a:solidFill>
                <a:latin typeface="+mn-lt"/>
              </a:rPr>
              <a:t>. </a:t>
            </a:r>
          </a:p>
          <a:p>
            <a:pPr marL="0" lvl="0" indent="0">
              <a:spcBef>
                <a:spcPts val="0"/>
              </a:spcBef>
              <a:buClrTx/>
              <a:buFont typeface="Arial" panose="020B0604020202020204" pitchFamily="34" charset="0"/>
              <a:buNone/>
              <a:defRPr/>
            </a:pPr>
            <a:endParaRPr lang="nb-NO" sz="1200" baseline="0" dirty="0" smtClean="0">
              <a:solidFill>
                <a:prstClr val="black"/>
              </a:solidFill>
              <a:latin typeface="+mn-lt"/>
            </a:endParaRPr>
          </a:p>
          <a:p>
            <a:pPr marL="0" lvl="0" indent="0">
              <a:spcBef>
                <a:spcPts val="0"/>
              </a:spcBef>
              <a:buClrTx/>
              <a:buFont typeface="Arial" panose="020B0604020202020204" pitchFamily="34" charset="0"/>
              <a:buNone/>
              <a:defRPr/>
            </a:pPr>
            <a:endParaRPr lang="nb-NO" sz="1200" dirty="0" smtClean="0">
              <a:solidFill>
                <a:prstClr val="black"/>
              </a:solidFill>
              <a:latin typeface="+mn-lt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9B03F-A892-4A67-8671-FE6AA3A6F0A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952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Through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place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based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approach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aim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increase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collective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assets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 area,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such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as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social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meeting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places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social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capital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access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good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meeting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places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development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social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capital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access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good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services,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possibility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influence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participate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community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feeling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safety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trust, nature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fresh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air and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recreation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also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aim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contribute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a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social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mix in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area,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meaning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people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differenet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income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educationL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living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side-by-side.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increases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social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mobility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next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slide is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think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can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create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good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neighbourhoods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citizens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Fredrikstad.</a:t>
            </a:r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16213-27BD-4F7B-BD2D-DCCE354C58D5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1540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want to share with you an example of a placed-based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project that we’ve been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doing the past year and a half. </a:t>
            </a:r>
          </a:p>
          <a:p>
            <a:pPr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We’re received funding from the county council to try an approach called asset based community development, also called ABCD.</a:t>
            </a:r>
          </a:p>
          <a:p>
            <a:pPr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So- what is ABCD? First of all: ABCD challenges the traditional deficit-based approach which is all about solving urban and rural development problems by focusing on the needs and deficiencies of individuals,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neighbourhoods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towns, villages, etc. </a:t>
            </a:r>
          </a:p>
          <a:p>
            <a:pPr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ABCD demonstrates that local assets and individual strengths are key to ensure sustainable community development.</a:t>
            </a:r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CF035-22C5-40E9-9D2A-453FA608DE9B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9128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The first </a:t>
            </a:r>
            <a:r>
              <a:rPr lang="nb-NO" dirty="0" err="1" smtClean="0"/>
              <a:t>principle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defines</a:t>
            </a:r>
            <a:r>
              <a:rPr lang="nb-NO" baseline="0" dirty="0" smtClean="0"/>
              <a:t> ABCD is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it is «</a:t>
            </a:r>
            <a:r>
              <a:rPr lang="nb-NO" baseline="0" dirty="0" err="1" smtClean="0"/>
              <a:t>asset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based</a:t>
            </a:r>
            <a:r>
              <a:rPr lang="nb-NO" baseline="0" dirty="0" smtClean="0"/>
              <a:t>». </a:t>
            </a:r>
            <a:r>
              <a:rPr lang="nb-NO" baseline="0" dirty="0" err="1" smtClean="0"/>
              <a:t>We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look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what’s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strong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instead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whats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wrong</a:t>
            </a:r>
            <a:r>
              <a:rPr lang="nb-NO" baseline="0" dirty="0" smtClean="0"/>
              <a:t>.</a:t>
            </a:r>
          </a:p>
          <a:p>
            <a:r>
              <a:rPr lang="nb-NO" baseline="0" dirty="0" err="1" smtClean="0"/>
              <a:t>Therefore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our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community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development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strategy</a:t>
            </a:r>
            <a:r>
              <a:rPr lang="nb-NO" baseline="0" dirty="0" smtClean="0"/>
              <a:t> starts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looking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into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resources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exists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within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community</a:t>
            </a:r>
            <a:endParaRPr lang="nb-NO" baseline="0" dirty="0" smtClean="0"/>
          </a:p>
          <a:p>
            <a:r>
              <a:rPr lang="nb-NO" baseline="0" dirty="0" err="1" smtClean="0"/>
              <a:t>Looking</a:t>
            </a:r>
            <a:r>
              <a:rPr lang="nb-NO" baseline="0" dirty="0" smtClean="0"/>
              <a:t> at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capasity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its</a:t>
            </a:r>
            <a:r>
              <a:rPr lang="nb-NO" baseline="0" dirty="0" smtClean="0"/>
              <a:t> residents and </a:t>
            </a:r>
            <a:r>
              <a:rPr lang="nb-NO" baseline="0" dirty="0" err="1" smtClean="0"/>
              <a:t>workers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associational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institutional</a:t>
            </a:r>
            <a:r>
              <a:rPr lang="nb-NO" baseline="0" dirty="0" smtClean="0"/>
              <a:t> base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community</a:t>
            </a:r>
            <a:r>
              <a:rPr lang="nb-NO" baseline="0" dirty="0" smtClean="0"/>
              <a:t>.</a:t>
            </a:r>
          </a:p>
          <a:p>
            <a:endParaRPr lang="nb-NO" baseline="0" dirty="0" smtClean="0"/>
          </a:p>
          <a:p>
            <a:r>
              <a:rPr lang="nb-NO" baseline="0" dirty="0" smtClean="0"/>
              <a:t>The ABCD </a:t>
            </a:r>
            <a:r>
              <a:rPr lang="nb-NO" baseline="0" dirty="0" err="1" smtClean="0"/>
              <a:t>approach</a:t>
            </a:r>
            <a:r>
              <a:rPr lang="nb-NO" baseline="0" dirty="0" smtClean="0"/>
              <a:t> is by </a:t>
            </a:r>
            <a:r>
              <a:rPr lang="nb-NO" baseline="0" dirty="0" err="1" smtClean="0"/>
              <a:t>necessity</a:t>
            </a:r>
            <a:r>
              <a:rPr lang="nb-NO" baseline="0" dirty="0" smtClean="0"/>
              <a:t> «</a:t>
            </a:r>
            <a:r>
              <a:rPr lang="nb-NO" baseline="0" dirty="0" err="1" smtClean="0"/>
              <a:t>internally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focused</a:t>
            </a:r>
            <a:r>
              <a:rPr lang="nb-NO" baseline="0" dirty="0" smtClean="0"/>
              <a:t>» </a:t>
            </a:r>
            <a:r>
              <a:rPr lang="nb-NO" baseline="0" dirty="0" err="1" smtClean="0"/>
              <a:t>meaning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look</a:t>
            </a:r>
            <a:r>
              <a:rPr lang="nb-NO" baseline="0" dirty="0" smtClean="0"/>
              <a:t> for </a:t>
            </a:r>
            <a:r>
              <a:rPr lang="nb-NO" baseline="0" dirty="0" err="1" smtClean="0"/>
              <a:t>resources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strengths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within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instead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searching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outwards</a:t>
            </a:r>
            <a:r>
              <a:rPr lang="nb-NO" baseline="0" dirty="0" smtClean="0"/>
              <a:t> for </a:t>
            </a:r>
            <a:r>
              <a:rPr lang="nb-NO" baseline="0" dirty="0" err="1" smtClean="0"/>
              <a:t>help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fix</a:t>
            </a:r>
            <a:r>
              <a:rPr lang="nb-NO" baseline="0" dirty="0" smtClean="0"/>
              <a:t> problems.</a:t>
            </a:r>
          </a:p>
          <a:p>
            <a:endParaRPr lang="nb-NO" baseline="0" dirty="0" smtClean="0"/>
          </a:p>
          <a:p>
            <a:r>
              <a:rPr lang="nb-NO" baseline="0" dirty="0" smtClean="0"/>
              <a:t>Our </a:t>
            </a:r>
            <a:r>
              <a:rPr lang="nb-NO" baseline="0" dirty="0" err="1" smtClean="0"/>
              <a:t>community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development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strategy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consentrates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citizens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coming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toghether</a:t>
            </a:r>
            <a:r>
              <a:rPr lang="nb-NO" baseline="0" dirty="0" smtClean="0"/>
              <a:t> setting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agenda for </a:t>
            </a:r>
            <a:r>
              <a:rPr lang="nb-NO" baseline="0" dirty="0" err="1" smtClean="0"/>
              <a:t>building</a:t>
            </a:r>
            <a:r>
              <a:rPr lang="nb-NO" baseline="0" dirty="0" smtClean="0"/>
              <a:t> and problem-</a:t>
            </a:r>
            <a:r>
              <a:rPr lang="nb-NO" baseline="0" dirty="0" err="1" smtClean="0"/>
              <a:t>solving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capacities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local</a:t>
            </a:r>
            <a:r>
              <a:rPr lang="nb-NO" baseline="0" dirty="0" smtClean="0"/>
              <a:t> residents, </a:t>
            </a:r>
            <a:r>
              <a:rPr lang="nb-NO" baseline="0" dirty="0" err="1" smtClean="0"/>
              <a:t>local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associations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local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institutions</a:t>
            </a:r>
            <a:r>
              <a:rPr lang="nb-NO" baseline="0" dirty="0" smtClean="0"/>
              <a:t>.</a:t>
            </a:r>
          </a:p>
          <a:p>
            <a:endParaRPr lang="en-US" dirty="0" smtClean="0"/>
          </a:p>
          <a:p>
            <a:r>
              <a:rPr lang="nb-NO" baseline="0" dirty="0" smtClean="0"/>
              <a:t>ABCD </a:t>
            </a:r>
            <a:r>
              <a:rPr lang="nb-NO" baseline="0" dirty="0" err="1" smtClean="0"/>
              <a:t>work</a:t>
            </a:r>
            <a:r>
              <a:rPr lang="nb-NO" baseline="0" dirty="0" smtClean="0"/>
              <a:t> from </a:t>
            </a:r>
            <a:r>
              <a:rPr lang="nb-NO" dirty="0" err="1" smtClean="0"/>
              <a:t>three</a:t>
            </a:r>
            <a:r>
              <a:rPr lang="nb-NO" dirty="0" smtClean="0"/>
              <a:t> </a:t>
            </a:r>
            <a:r>
              <a:rPr lang="nb-NO" dirty="0" err="1" smtClean="0"/>
              <a:t>assumptions</a:t>
            </a:r>
            <a:r>
              <a:rPr lang="nb-NO" dirty="0" smtClean="0"/>
              <a:t> </a:t>
            </a:r>
            <a:r>
              <a:rPr lang="nb-NO" dirty="0" err="1" smtClean="0"/>
              <a:t>which</a:t>
            </a:r>
            <a:r>
              <a:rPr lang="nb-NO" dirty="0" smtClean="0"/>
              <a:t> is </a:t>
            </a:r>
            <a:r>
              <a:rPr lang="nb-NO" dirty="0" err="1" smtClean="0"/>
              <a:t>that</a:t>
            </a:r>
            <a:endParaRPr lang="nb-NO" baseline="0" dirty="0" smtClean="0"/>
          </a:p>
          <a:p>
            <a:endParaRPr lang="nb-NO" baseline="0" dirty="0" smtClean="0"/>
          </a:p>
          <a:p>
            <a:pPr marL="342900" indent="-342900">
              <a:buFont typeface="+mj-lt"/>
              <a:buAutoNum type="arabicPeriod"/>
            </a:pPr>
            <a:r>
              <a:rPr lang="nb-NO" dirty="0" smtClean="0"/>
              <a:t>All </a:t>
            </a:r>
            <a:r>
              <a:rPr lang="nb-NO" dirty="0" err="1" smtClean="0"/>
              <a:t>citizens</a:t>
            </a:r>
            <a:r>
              <a:rPr lang="nb-NO" dirty="0" smtClean="0"/>
              <a:t> and </a:t>
            </a:r>
            <a:r>
              <a:rPr lang="nb-NO" dirty="0" err="1" smtClean="0"/>
              <a:t>social</a:t>
            </a:r>
            <a:r>
              <a:rPr lang="nb-NO" dirty="0" smtClean="0"/>
              <a:t> systems </a:t>
            </a:r>
            <a:r>
              <a:rPr lang="nb-NO" dirty="0" err="1" smtClean="0"/>
              <a:t>are</a:t>
            </a:r>
            <a:r>
              <a:rPr lang="nb-NO" dirty="0" smtClean="0"/>
              <a:t> </a:t>
            </a:r>
            <a:r>
              <a:rPr lang="nb-NO" dirty="0" err="1" smtClean="0"/>
              <a:t>resourceful</a:t>
            </a:r>
            <a:r>
              <a:rPr lang="nb-NO" baseline="0" dirty="0" smtClean="0"/>
              <a:t> </a:t>
            </a:r>
            <a:endParaRPr lang="nb-NO" dirty="0" smtClean="0"/>
          </a:p>
          <a:p>
            <a:pPr marL="342900" indent="-342900">
              <a:buFont typeface="+mj-lt"/>
              <a:buAutoNum type="arabicPeriod"/>
            </a:pPr>
            <a:r>
              <a:rPr lang="nb-NO" dirty="0" err="1" smtClean="0"/>
              <a:t>Sucess</a:t>
            </a:r>
            <a:r>
              <a:rPr lang="nb-NO" dirty="0" smtClean="0"/>
              <a:t> and </a:t>
            </a:r>
            <a:r>
              <a:rPr lang="nb-NO" dirty="0" err="1" smtClean="0"/>
              <a:t>improvements</a:t>
            </a:r>
            <a:r>
              <a:rPr lang="nb-NO" dirty="0" smtClean="0"/>
              <a:t> </a:t>
            </a:r>
            <a:r>
              <a:rPr lang="nb-NO" dirty="0" err="1" smtClean="0"/>
              <a:t>comes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when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resources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communities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made</a:t>
            </a:r>
            <a:r>
              <a:rPr lang="nb-NO" baseline="0" dirty="0" smtClean="0"/>
              <a:t> visible and </a:t>
            </a:r>
            <a:r>
              <a:rPr lang="nb-NO" baseline="0" dirty="0" err="1" smtClean="0"/>
              <a:t>connected</a:t>
            </a:r>
            <a:endParaRPr lang="nb-NO" baseline="0" dirty="0" smtClean="0"/>
          </a:p>
          <a:p>
            <a:pPr marL="342900" indent="-342900">
              <a:buFont typeface="+mj-lt"/>
              <a:buAutoNum type="arabicPeriod"/>
            </a:pPr>
            <a:r>
              <a:rPr lang="nb-NO" dirty="0" err="1" smtClean="0"/>
              <a:t>Empowered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communities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build</a:t>
            </a:r>
            <a:r>
              <a:rPr lang="nb-NO" baseline="0" dirty="0" smtClean="0"/>
              <a:t> from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grassroot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when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citizens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passions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resources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brought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attention</a:t>
            </a:r>
            <a:endParaRPr lang="nb-NO" dirty="0" smtClean="0"/>
          </a:p>
          <a:p>
            <a:endParaRPr lang="nb-NO" baseline="0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CF035-22C5-40E9-9D2A-453FA608DE9B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669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tif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,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6F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007435" y="260920"/>
            <a:ext cx="9883765" cy="360000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rgbClr val="666666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noProof="0" dirty="0" smtClean="0"/>
              <a:t>Small title</a:t>
            </a:r>
            <a:endParaRPr lang="en-US" noProof="0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8915" y="6476400"/>
            <a:ext cx="28448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>
                <a:solidFill>
                  <a:srgbClr val="666666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517221" y="6238800"/>
            <a:ext cx="4138619" cy="2376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666666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528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">
                <a:solidFill>
                  <a:srgbClr val="0D4067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" b="1">
                <a:solidFill>
                  <a:srgbClr val="0D4067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6" t="6325" r="16010" b="9246"/>
          <a:stretch/>
        </p:blipFill>
        <p:spPr>
          <a:xfrm>
            <a:off x="8688288" y="4581129"/>
            <a:ext cx="2016224" cy="1580903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469" y="404665"/>
            <a:ext cx="1199995" cy="63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17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3701-56CF-4994-8E1F-32FB4425B3CB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523B-979E-43CD-987B-17041C3C10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4176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3701-56CF-4994-8E1F-32FB4425B3CB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523B-979E-43CD-987B-17041C3C10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6596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3701-56CF-4994-8E1F-32FB4425B3CB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523B-979E-43CD-987B-17041C3C10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6150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3701-56CF-4994-8E1F-32FB4425B3CB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523B-979E-43CD-987B-17041C3C10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6905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,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3200" y="1555200"/>
            <a:ext cx="4632000" cy="4248000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6532901" y="1555200"/>
            <a:ext cx="4632000" cy="4248000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8915" y="6476400"/>
            <a:ext cx="28448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75" b="1">
                <a:solidFill>
                  <a:srgbClr val="666666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517221" y="6238800"/>
            <a:ext cx="4330640" cy="14252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75">
                <a:solidFill>
                  <a:srgbClr val="66666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007437" y="619200"/>
            <a:ext cx="10155865" cy="5472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007505" y="260920"/>
            <a:ext cx="10157295" cy="360000"/>
          </a:xfrm>
        </p:spPr>
        <p:txBody>
          <a:bodyPr>
            <a:normAutofit/>
          </a:bodyPr>
          <a:lstStyle>
            <a:lvl1pPr marL="0" indent="0">
              <a:buNone/>
              <a:defRPr sz="1425" baseline="0">
                <a:solidFill>
                  <a:srgbClr val="666666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noProof="0" dirty="0" smtClean="0"/>
              <a:t>Small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48969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,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E3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007436" y="260920"/>
            <a:ext cx="9883765" cy="360000"/>
          </a:xfrm>
        </p:spPr>
        <p:txBody>
          <a:bodyPr>
            <a:normAutofit/>
          </a:bodyPr>
          <a:lstStyle>
            <a:lvl1pPr marL="0" indent="0">
              <a:buNone/>
              <a:defRPr sz="1425" baseline="0">
                <a:solidFill>
                  <a:srgbClr val="666666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noProof="0" dirty="0" smtClean="0"/>
              <a:t>Small title</a:t>
            </a:r>
            <a:endParaRPr lang="en-US" noProof="0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8915" y="6476400"/>
            <a:ext cx="28448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75" b="1">
                <a:solidFill>
                  <a:srgbClr val="666666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517221" y="6238800"/>
            <a:ext cx="4138619" cy="2376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75">
                <a:solidFill>
                  <a:srgbClr val="666666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910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,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3200" y="1555200"/>
            <a:ext cx="4632000" cy="4248000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6532901" y="1555200"/>
            <a:ext cx="4632000" cy="4248000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8915" y="6476400"/>
            <a:ext cx="28448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75" b="1">
                <a:solidFill>
                  <a:srgbClr val="666666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517221" y="6238800"/>
            <a:ext cx="4330640" cy="14252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75">
                <a:solidFill>
                  <a:srgbClr val="66666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007437" y="619200"/>
            <a:ext cx="10155865" cy="5472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007505" y="260920"/>
            <a:ext cx="10157295" cy="360000"/>
          </a:xfrm>
        </p:spPr>
        <p:txBody>
          <a:bodyPr>
            <a:normAutofit/>
          </a:bodyPr>
          <a:lstStyle>
            <a:lvl1pPr marL="0" indent="0">
              <a:buNone/>
              <a:defRPr sz="1425" baseline="0">
                <a:solidFill>
                  <a:srgbClr val="666666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noProof="0" dirty="0" smtClean="0"/>
              <a:t>Small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06045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+ graphics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1003200" y="1555200"/>
            <a:ext cx="5280000" cy="4248000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6974400" y="104400"/>
            <a:ext cx="4713600" cy="5801444"/>
          </a:xfrm>
        </p:spPr>
        <p:txBody>
          <a:bodyPr tIns="2160000"/>
          <a:lstStyle>
            <a:lvl1pPr marL="0" indent="0" algn="ctr">
              <a:buNone/>
              <a:defRPr baseline="0">
                <a:latin typeface="+mj-lt"/>
              </a:defRPr>
            </a:lvl1pPr>
          </a:lstStyle>
          <a:p>
            <a:pPr lvl="0"/>
            <a:r>
              <a:rPr lang="en-US" noProof="0" dirty="0" smtClean="0"/>
              <a:t>Insert content</a:t>
            </a:r>
            <a:endParaRPr lang="en-US" noProof="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8915" y="6476400"/>
            <a:ext cx="28448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75" b="1">
                <a:solidFill>
                  <a:srgbClr val="666666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517223" y="6238800"/>
            <a:ext cx="4522661" cy="14252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75">
                <a:solidFill>
                  <a:srgbClr val="66666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07434" y="619200"/>
            <a:ext cx="5280587" cy="5472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007336" y="260920"/>
            <a:ext cx="5279545" cy="360000"/>
          </a:xfrm>
        </p:spPr>
        <p:txBody>
          <a:bodyPr>
            <a:normAutofit/>
          </a:bodyPr>
          <a:lstStyle>
            <a:lvl1pPr marL="0" indent="0">
              <a:buNone/>
              <a:defRPr sz="1425" baseline="0">
                <a:solidFill>
                  <a:srgbClr val="666666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noProof="0" dirty="0" smtClean="0"/>
              <a:t>Small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1929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+ graphics 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1003200" y="1555200"/>
            <a:ext cx="5280000" cy="4248000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 hasCustomPrompt="1"/>
          </p:nvPr>
        </p:nvSpPr>
        <p:spPr>
          <a:xfrm>
            <a:off x="6878400" y="1555200"/>
            <a:ext cx="4306165" cy="4352400"/>
          </a:xfrm>
        </p:spPr>
        <p:txBody>
          <a:bodyPr tIns="1080000"/>
          <a:lstStyle>
            <a:lvl1pPr marL="0" indent="0" algn="ctr">
              <a:buNone/>
              <a:defRPr baseline="0">
                <a:latin typeface="+mj-lt"/>
              </a:defRPr>
            </a:lvl1pPr>
          </a:lstStyle>
          <a:p>
            <a:pPr lvl="0"/>
            <a:r>
              <a:rPr lang="nb-NO" dirty="0" err="1" smtClean="0"/>
              <a:t>Insert</a:t>
            </a:r>
            <a:r>
              <a:rPr lang="nb-NO" dirty="0" smtClean="0"/>
              <a:t> </a:t>
            </a:r>
            <a:r>
              <a:rPr lang="nb-NO" dirty="0" err="1" smtClean="0"/>
              <a:t>content</a:t>
            </a:r>
            <a:endParaRPr lang="nb-NO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8915" y="6476400"/>
            <a:ext cx="28448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75" b="1">
                <a:solidFill>
                  <a:srgbClr val="666666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517221" y="6238800"/>
            <a:ext cx="4042608" cy="14252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75">
                <a:solidFill>
                  <a:srgbClr val="66666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07437" y="692696"/>
            <a:ext cx="10178241" cy="473704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007505" y="309275"/>
            <a:ext cx="10179673" cy="311647"/>
          </a:xfrm>
        </p:spPr>
        <p:txBody>
          <a:bodyPr>
            <a:normAutofit/>
          </a:bodyPr>
          <a:lstStyle>
            <a:lvl1pPr marL="0" indent="0">
              <a:buNone/>
              <a:defRPr sz="1425" baseline="0">
                <a:solidFill>
                  <a:srgbClr val="666666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noProof="0" dirty="0" smtClean="0"/>
              <a:t>Small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5641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,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3200" y="1555200"/>
            <a:ext cx="4632000" cy="4248000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6532901" y="1555200"/>
            <a:ext cx="4632000" cy="4248000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8915" y="6476400"/>
            <a:ext cx="28448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>
                <a:solidFill>
                  <a:srgbClr val="666666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517221" y="6238800"/>
            <a:ext cx="4330640" cy="14252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66666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007436" y="619200"/>
            <a:ext cx="10155865" cy="5472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007503" y="260920"/>
            <a:ext cx="10157295" cy="360000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rgbClr val="666666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noProof="0" dirty="0" smtClean="0"/>
              <a:t>Small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1972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+ 2 graphics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1003200" y="1555200"/>
            <a:ext cx="5280000" cy="4248000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 hasCustomPrompt="1"/>
          </p:nvPr>
        </p:nvSpPr>
        <p:spPr>
          <a:xfrm>
            <a:off x="6878400" y="1555200"/>
            <a:ext cx="4387200" cy="1908000"/>
          </a:xfrm>
        </p:spPr>
        <p:txBody>
          <a:bodyPr/>
          <a:lstStyle>
            <a:lvl1pPr marL="0" indent="0" algn="ctr">
              <a:buNone/>
              <a:defRPr baseline="0">
                <a:latin typeface="+mj-lt"/>
              </a:defRPr>
            </a:lvl1pPr>
          </a:lstStyle>
          <a:p>
            <a:pPr lvl="0"/>
            <a:r>
              <a:rPr lang="en-US" noProof="0" dirty="0" smtClean="0"/>
              <a:t>Insert content</a:t>
            </a:r>
            <a:endParaRPr lang="en-US" noProof="0" dirty="0"/>
          </a:p>
        </p:txBody>
      </p:sp>
      <p:sp>
        <p:nvSpPr>
          <p:cNvPr id="9" name="Content Placeholder 9"/>
          <p:cNvSpPr>
            <a:spLocks noGrp="1"/>
          </p:cNvSpPr>
          <p:nvPr>
            <p:ph sz="quarter" idx="17" hasCustomPrompt="1"/>
          </p:nvPr>
        </p:nvSpPr>
        <p:spPr>
          <a:xfrm>
            <a:off x="6878400" y="4141937"/>
            <a:ext cx="4387200" cy="1764000"/>
          </a:xfrm>
        </p:spPr>
        <p:txBody>
          <a:bodyPr/>
          <a:lstStyle>
            <a:lvl1pPr marL="0" indent="0" algn="ctr">
              <a:buNone/>
              <a:defRPr baseline="0">
                <a:latin typeface="+mj-lt"/>
              </a:defRPr>
            </a:lvl1pPr>
          </a:lstStyle>
          <a:p>
            <a:pPr lvl="0"/>
            <a:r>
              <a:rPr lang="en-US" noProof="0" dirty="0" smtClean="0"/>
              <a:t>Insert content</a:t>
            </a:r>
            <a:endParaRPr lang="en-US" noProof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8915" y="6476400"/>
            <a:ext cx="28448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75" b="1">
                <a:solidFill>
                  <a:srgbClr val="666666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517221" y="6238800"/>
            <a:ext cx="4042608" cy="14252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75">
                <a:solidFill>
                  <a:srgbClr val="66666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07436" y="619200"/>
            <a:ext cx="10273141" cy="5472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007504" y="260920"/>
            <a:ext cx="10273072" cy="360000"/>
          </a:xfrm>
        </p:spPr>
        <p:txBody>
          <a:bodyPr>
            <a:normAutofit/>
          </a:bodyPr>
          <a:lstStyle>
            <a:lvl1pPr marL="0" indent="0">
              <a:buNone/>
              <a:defRPr sz="1425" baseline="0">
                <a:solidFill>
                  <a:srgbClr val="666666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noProof="0" dirty="0" smtClean="0"/>
              <a:t>Small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72574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gendefinert oppsett">
    <p:bg>
      <p:bgPr>
        <a:solidFill>
          <a:srgbClr val="007E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42EF7-4E00-47E5-BD04-2784F5E2F8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2"/>
          </p:nvPr>
        </p:nvSpPr>
        <p:spPr>
          <a:xfrm>
            <a:off x="1007536" y="1341438"/>
            <a:ext cx="9884833" cy="4464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369" y="205900"/>
            <a:ext cx="1175183" cy="82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74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5DBA-85F7-4C39-A3E8-87202215966A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D533-019D-4DD9-860E-B6ACD406710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133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+ graphics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1003200" y="1555200"/>
            <a:ext cx="5280000" cy="4248000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6974400" y="104400"/>
            <a:ext cx="4713600" cy="5801444"/>
          </a:xfrm>
        </p:spPr>
        <p:txBody>
          <a:bodyPr tIns="2160000"/>
          <a:lstStyle>
            <a:lvl1pPr marL="0" indent="0" algn="ctr">
              <a:buNone/>
              <a:defRPr baseline="0">
                <a:latin typeface="+mj-lt"/>
              </a:defRPr>
            </a:lvl1pPr>
          </a:lstStyle>
          <a:p>
            <a:pPr lvl="0"/>
            <a:r>
              <a:rPr lang="en-US" noProof="0" dirty="0" smtClean="0"/>
              <a:t>Insert content</a:t>
            </a:r>
            <a:endParaRPr lang="en-US" noProof="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8915" y="6476400"/>
            <a:ext cx="28448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>
                <a:solidFill>
                  <a:srgbClr val="666666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517222" y="6238800"/>
            <a:ext cx="4522661" cy="14252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66666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07434" y="619200"/>
            <a:ext cx="5280587" cy="5472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007334" y="260920"/>
            <a:ext cx="5279545" cy="360000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rgbClr val="666666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noProof="0" dirty="0" smtClean="0"/>
              <a:t>Small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0359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+ graphics 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1003200" y="1555200"/>
            <a:ext cx="5280000" cy="4248000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 hasCustomPrompt="1"/>
          </p:nvPr>
        </p:nvSpPr>
        <p:spPr>
          <a:xfrm>
            <a:off x="6878400" y="1555200"/>
            <a:ext cx="4306165" cy="4352400"/>
          </a:xfrm>
        </p:spPr>
        <p:txBody>
          <a:bodyPr tIns="1080000"/>
          <a:lstStyle>
            <a:lvl1pPr marL="0" indent="0" algn="ctr">
              <a:buNone/>
              <a:defRPr baseline="0">
                <a:latin typeface="+mj-lt"/>
              </a:defRPr>
            </a:lvl1pPr>
          </a:lstStyle>
          <a:p>
            <a:pPr lvl="0"/>
            <a:r>
              <a:rPr lang="nb-NO" dirty="0" err="1" smtClean="0"/>
              <a:t>Insert</a:t>
            </a:r>
            <a:r>
              <a:rPr lang="nb-NO" dirty="0" smtClean="0"/>
              <a:t> </a:t>
            </a:r>
            <a:r>
              <a:rPr lang="nb-NO" dirty="0" err="1" smtClean="0"/>
              <a:t>content</a:t>
            </a:r>
            <a:endParaRPr lang="nb-NO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8915" y="6476400"/>
            <a:ext cx="28448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>
                <a:solidFill>
                  <a:srgbClr val="666666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517221" y="6238800"/>
            <a:ext cx="4042608" cy="14252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66666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07436" y="692696"/>
            <a:ext cx="10178241" cy="473704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007504" y="309273"/>
            <a:ext cx="10179673" cy="31164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rgbClr val="666666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noProof="0" dirty="0" smtClean="0"/>
              <a:t>Small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10351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+ 2 graphics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1003200" y="1555200"/>
            <a:ext cx="5280000" cy="4248000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 hasCustomPrompt="1"/>
          </p:nvPr>
        </p:nvSpPr>
        <p:spPr>
          <a:xfrm>
            <a:off x="6878400" y="1555200"/>
            <a:ext cx="4387200" cy="1908000"/>
          </a:xfrm>
        </p:spPr>
        <p:txBody>
          <a:bodyPr/>
          <a:lstStyle>
            <a:lvl1pPr marL="0" indent="0" algn="ctr">
              <a:buNone/>
              <a:defRPr baseline="0">
                <a:latin typeface="+mj-lt"/>
              </a:defRPr>
            </a:lvl1pPr>
          </a:lstStyle>
          <a:p>
            <a:pPr lvl="0"/>
            <a:r>
              <a:rPr lang="en-US" noProof="0" dirty="0" smtClean="0"/>
              <a:t>Insert content</a:t>
            </a:r>
            <a:endParaRPr lang="en-US" noProof="0" dirty="0"/>
          </a:p>
        </p:txBody>
      </p:sp>
      <p:sp>
        <p:nvSpPr>
          <p:cNvPr id="9" name="Content Placeholder 9"/>
          <p:cNvSpPr>
            <a:spLocks noGrp="1"/>
          </p:cNvSpPr>
          <p:nvPr>
            <p:ph sz="quarter" idx="17" hasCustomPrompt="1"/>
          </p:nvPr>
        </p:nvSpPr>
        <p:spPr>
          <a:xfrm>
            <a:off x="6878400" y="4141937"/>
            <a:ext cx="4387200" cy="1764000"/>
          </a:xfrm>
        </p:spPr>
        <p:txBody>
          <a:bodyPr/>
          <a:lstStyle>
            <a:lvl1pPr marL="0" indent="0" algn="ctr">
              <a:buNone/>
              <a:defRPr baseline="0">
                <a:latin typeface="+mj-lt"/>
              </a:defRPr>
            </a:lvl1pPr>
          </a:lstStyle>
          <a:p>
            <a:pPr lvl="0"/>
            <a:r>
              <a:rPr lang="en-US" noProof="0" dirty="0" smtClean="0"/>
              <a:t>Insert content</a:t>
            </a:r>
            <a:endParaRPr lang="en-US" noProof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8915" y="6476400"/>
            <a:ext cx="28448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>
                <a:solidFill>
                  <a:srgbClr val="666666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517221" y="6238800"/>
            <a:ext cx="4042608" cy="14252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66666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07435" y="619200"/>
            <a:ext cx="10273141" cy="5472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007504" y="260920"/>
            <a:ext cx="10273072" cy="360000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rgbClr val="666666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noProof="0" dirty="0" smtClean="0"/>
              <a:t>Small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91994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3701-56CF-4994-8E1F-32FB4425B3CB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523B-979E-43CD-987B-17041C3C10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7852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3701-56CF-4994-8E1F-32FB4425B3CB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523B-979E-43CD-987B-17041C3C10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4022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3701-56CF-4994-8E1F-32FB4425B3CB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523B-979E-43CD-987B-17041C3C10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878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3" b="15582"/>
          <a:stretch/>
        </p:blipFill>
        <p:spPr>
          <a:xfrm>
            <a:off x="431506" y="332656"/>
            <a:ext cx="5664495" cy="936104"/>
          </a:xfrm>
          <a:prstGeom prst="rect">
            <a:avLst/>
          </a:prstGeom>
        </p:spPr>
      </p:pic>
      <p:sp>
        <p:nvSpPr>
          <p:cNvPr id="9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">
                <a:solidFill>
                  <a:srgbClr val="0D4067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89622" y="2431106"/>
            <a:ext cx="8378719" cy="1946647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801579" y="4571182"/>
            <a:ext cx="7682732" cy="360040"/>
          </a:xfrm>
        </p:spPr>
        <p:txBody>
          <a:bodyPr>
            <a:noAutofit/>
          </a:bodyPr>
          <a:lstStyle>
            <a:lvl1pPr marL="0" indent="0" algn="l">
              <a:buNone/>
              <a:defRPr sz="1900" b="1">
                <a:solidFill>
                  <a:srgbClr val="FFFFFF"/>
                </a:solidFill>
                <a:latin typeface="Arial Narrow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b-NO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" b="1">
                <a:solidFill>
                  <a:srgbClr val="0D4067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789623" y="1988840"/>
            <a:ext cx="2522068" cy="3204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120" y="332656"/>
            <a:ext cx="1228489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2434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7435" y="619200"/>
            <a:ext cx="9885816" cy="547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noProof="0" dirty="0" smtClean="0"/>
              <a:t>Klikk for å redigere tittelstil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200" y="1555200"/>
            <a:ext cx="9888000" cy="42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noProof="0" dirty="0" smtClean="0"/>
              <a:t>Klikk for å redigere tekststiler i malen</a:t>
            </a:r>
          </a:p>
          <a:p>
            <a:pPr lvl="1"/>
            <a:r>
              <a:rPr lang="nb-NO" noProof="0" dirty="0" smtClean="0"/>
              <a:t>Andre nivå</a:t>
            </a:r>
          </a:p>
          <a:p>
            <a:pPr lvl="2"/>
            <a:r>
              <a:rPr lang="nb-NO" noProof="0" dirty="0" smtClean="0"/>
              <a:t>Tredje nivå</a:t>
            </a:r>
          </a:p>
          <a:p>
            <a:pPr lvl="3"/>
            <a:r>
              <a:rPr lang="nb-NO" noProof="0" dirty="0" smtClean="0"/>
              <a:t>Fjerde nivå</a:t>
            </a:r>
          </a:p>
          <a:p>
            <a:pPr lvl="4"/>
            <a:r>
              <a:rPr lang="nb-NO" noProof="0" dirty="0" smtClean="0"/>
              <a:t>Femte nivå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8915" y="6476400"/>
            <a:ext cx="28448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>
                <a:solidFill>
                  <a:srgbClr val="666666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04000" y="6093296"/>
            <a:ext cx="11193600" cy="0"/>
          </a:xfrm>
          <a:prstGeom prst="line">
            <a:avLst/>
          </a:prstGeom>
          <a:ln w="180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517222" y="6238800"/>
            <a:ext cx="2846493" cy="14252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666666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r="81481"/>
          <a:stretch/>
        </p:blipFill>
        <p:spPr>
          <a:xfrm>
            <a:off x="5711958" y="6068287"/>
            <a:ext cx="768085" cy="80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006FA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80975" indent="-180975" algn="l" defTabSz="914400" rtl="0" eaLnBrk="1" latinLnBrk="0" hangingPunct="1">
        <a:spcBef>
          <a:spcPts val="1300"/>
        </a:spcBef>
        <a:buClr>
          <a:srgbClr val="5E5D5C"/>
        </a:buClr>
        <a:buFont typeface="Arial" pitchFamily="34" charset="0"/>
        <a:buChar char="•"/>
        <a:defRPr sz="1800" kern="1200">
          <a:solidFill>
            <a:srgbClr val="666666"/>
          </a:solidFill>
          <a:latin typeface="+mj-lt"/>
          <a:ea typeface="+mn-ea"/>
          <a:cs typeface="+mn-cs"/>
        </a:defRPr>
      </a:lvl1pPr>
      <a:lvl2pPr marL="361950" indent="-180975" algn="l" defTabSz="919163" rtl="0" eaLnBrk="1" latinLnBrk="0" hangingPunct="1">
        <a:spcBef>
          <a:spcPts val="600"/>
        </a:spcBef>
        <a:buClr>
          <a:srgbClr val="5E5D5C"/>
        </a:buClr>
        <a:buSzPct val="80000"/>
        <a:buFont typeface="Courier New" pitchFamily="49" charset="0"/>
        <a:buChar char="o"/>
        <a:defRPr sz="1400" kern="1200">
          <a:solidFill>
            <a:srgbClr val="666666"/>
          </a:solidFill>
          <a:latin typeface="+mj-lt"/>
          <a:ea typeface="+mn-ea"/>
          <a:cs typeface="+mn-cs"/>
        </a:defRPr>
      </a:lvl2pPr>
      <a:lvl3pPr marL="542925" indent="-180975" algn="l" defTabSz="914400" rtl="0" eaLnBrk="1" latinLnBrk="0" hangingPunct="1">
        <a:spcBef>
          <a:spcPts val="600"/>
        </a:spcBef>
        <a:buClr>
          <a:srgbClr val="5E5D5C"/>
        </a:buClr>
        <a:buFont typeface="Georgia" pitchFamily="18" charset="0"/>
        <a:buChar char="-"/>
        <a:defRPr sz="1400" kern="1200">
          <a:solidFill>
            <a:srgbClr val="666666"/>
          </a:solidFill>
          <a:latin typeface="+mj-lt"/>
          <a:ea typeface="+mn-ea"/>
          <a:cs typeface="+mn-cs"/>
        </a:defRPr>
      </a:lvl3pPr>
      <a:lvl4pPr marL="714375" indent="-171450" algn="l" defTabSz="914400" rtl="0" eaLnBrk="1" latinLnBrk="0" hangingPunct="1">
        <a:spcBef>
          <a:spcPts val="600"/>
        </a:spcBef>
        <a:buClr>
          <a:srgbClr val="5E5D5C"/>
        </a:buClr>
        <a:buFont typeface="Georgia" pitchFamily="18" charset="0"/>
        <a:buChar char="-"/>
        <a:defRPr sz="1400" kern="1200">
          <a:solidFill>
            <a:srgbClr val="666666"/>
          </a:solidFill>
          <a:latin typeface="+mj-lt"/>
          <a:ea typeface="+mn-ea"/>
          <a:cs typeface="+mn-cs"/>
        </a:defRPr>
      </a:lvl4pPr>
      <a:lvl5pPr marL="895350" indent="-180975" algn="l" defTabSz="914400" rtl="0" eaLnBrk="1" latinLnBrk="0" hangingPunct="1">
        <a:spcBef>
          <a:spcPts val="600"/>
        </a:spcBef>
        <a:buClr>
          <a:srgbClr val="5E5D5C"/>
        </a:buClr>
        <a:buFont typeface="Georgia" pitchFamily="18" charset="0"/>
        <a:buChar char="-"/>
        <a:defRPr sz="1400" kern="1200">
          <a:solidFill>
            <a:srgbClr val="666666"/>
          </a:solidFill>
          <a:latin typeface="+mj-lt"/>
          <a:ea typeface="+mn-ea"/>
          <a:cs typeface="+mn-cs"/>
        </a:defRPr>
      </a:lvl5pPr>
      <a:lvl6pPr marL="2062163" indent="-182563" algn="l" defTabSz="914400" rtl="0" eaLnBrk="1" latinLnBrk="0" hangingPunct="1">
        <a:spcBef>
          <a:spcPts val="600"/>
        </a:spcBef>
        <a:buClr>
          <a:srgbClr val="5E5D5C"/>
        </a:buClr>
        <a:buFont typeface="Georgia" pitchFamily="18" charset="0"/>
        <a:buChar char="-"/>
        <a:defRPr sz="1400" kern="1200">
          <a:solidFill>
            <a:srgbClr val="5E5D5C"/>
          </a:solidFill>
          <a:latin typeface="Georgia" pitchFamily="18" charset="0"/>
          <a:ea typeface="+mn-ea"/>
          <a:cs typeface="+mn-cs"/>
        </a:defRPr>
      </a:lvl6pPr>
      <a:lvl7pPr marL="2252663" indent="-190500" algn="l" defTabSz="914400" rtl="0" eaLnBrk="1" latinLnBrk="0" hangingPunct="1">
        <a:spcBef>
          <a:spcPts val="600"/>
        </a:spcBef>
        <a:buClr>
          <a:srgbClr val="5E5D5C"/>
        </a:buClr>
        <a:buFont typeface="Georgia" pitchFamily="18" charset="0"/>
        <a:buChar char="-"/>
        <a:defRPr sz="1400" kern="1200">
          <a:solidFill>
            <a:srgbClr val="5E5D5C"/>
          </a:solidFill>
          <a:latin typeface="Georgia" pitchFamily="18" charset="0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7435" y="619200"/>
            <a:ext cx="9885816" cy="547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200" y="1555200"/>
            <a:ext cx="9888000" cy="42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8915" y="6476400"/>
            <a:ext cx="28448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>
                <a:solidFill>
                  <a:srgbClr val="666666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504000" y="6022800"/>
            <a:ext cx="11193600" cy="0"/>
          </a:xfrm>
          <a:prstGeom prst="line">
            <a:avLst/>
          </a:prstGeom>
          <a:ln w="180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517222" y="6238800"/>
            <a:ext cx="3946597" cy="2376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666666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r="81481"/>
          <a:stretch/>
        </p:blipFill>
        <p:spPr>
          <a:xfrm>
            <a:off x="5711958" y="6068287"/>
            <a:ext cx="768085" cy="80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4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867D7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80975" indent="-180975" algn="l" defTabSz="914400" rtl="0" eaLnBrk="1" latinLnBrk="0" hangingPunct="1">
        <a:spcBef>
          <a:spcPts val="1300"/>
        </a:spcBef>
        <a:buClr>
          <a:srgbClr val="5E5D5C"/>
        </a:buClr>
        <a:buFont typeface="Arial" pitchFamily="34" charset="0"/>
        <a:buChar char="•"/>
        <a:defRPr sz="2400" kern="1200">
          <a:solidFill>
            <a:srgbClr val="5E5D5C"/>
          </a:solidFill>
          <a:latin typeface="+mj-lt"/>
          <a:ea typeface="+mn-ea"/>
          <a:cs typeface="+mn-cs"/>
        </a:defRPr>
      </a:lvl1pPr>
      <a:lvl2pPr marL="361950" indent="-180975" algn="l" defTabSz="919163" rtl="0" eaLnBrk="1" latinLnBrk="0" hangingPunct="1">
        <a:spcBef>
          <a:spcPts val="600"/>
        </a:spcBef>
        <a:buClr>
          <a:srgbClr val="5E5D5C"/>
        </a:buClr>
        <a:buSzPct val="80000"/>
        <a:buFont typeface="Courier New" pitchFamily="49" charset="0"/>
        <a:buChar char="o"/>
        <a:defRPr sz="1800" kern="1200">
          <a:solidFill>
            <a:srgbClr val="5E5D5C"/>
          </a:solidFill>
          <a:latin typeface="+mj-lt"/>
          <a:ea typeface="+mn-ea"/>
          <a:cs typeface="+mn-cs"/>
        </a:defRPr>
      </a:lvl2pPr>
      <a:lvl3pPr marL="542925" indent="-180975" algn="l" defTabSz="914400" rtl="0" eaLnBrk="1" latinLnBrk="0" hangingPunct="1">
        <a:spcBef>
          <a:spcPts val="600"/>
        </a:spcBef>
        <a:buClr>
          <a:srgbClr val="5E5D5C"/>
        </a:buClr>
        <a:buFont typeface="Georgia" pitchFamily="18" charset="0"/>
        <a:buChar char="-"/>
        <a:defRPr sz="1400" kern="1200">
          <a:solidFill>
            <a:srgbClr val="5E5D5C"/>
          </a:solidFill>
          <a:latin typeface="+mj-lt"/>
          <a:ea typeface="+mn-ea"/>
          <a:cs typeface="+mn-cs"/>
        </a:defRPr>
      </a:lvl3pPr>
      <a:lvl4pPr marL="714375" indent="-171450" algn="l" defTabSz="914400" rtl="0" eaLnBrk="1" latinLnBrk="0" hangingPunct="1">
        <a:spcBef>
          <a:spcPts val="600"/>
        </a:spcBef>
        <a:buClr>
          <a:srgbClr val="5E5D5C"/>
        </a:buClr>
        <a:buFont typeface="Georgia" pitchFamily="18" charset="0"/>
        <a:buChar char="-"/>
        <a:defRPr sz="1400" kern="1200">
          <a:solidFill>
            <a:srgbClr val="5E5D5C"/>
          </a:solidFill>
          <a:latin typeface="+mj-lt"/>
          <a:ea typeface="+mn-ea"/>
          <a:cs typeface="+mn-cs"/>
        </a:defRPr>
      </a:lvl4pPr>
      <a:lvl5pPr marL="895350" indent="-180975" algn="l" defTabSz="914400" rtl="0" eaLnBrk="1" latinLnBrk="0" hangingPunct="1">
        <a:spcBef>
          <a:spcPts val="600"/>
        </a:spcBef>
        <a:buClr>
          <a:srgbClr val="5E5D5C"/>
        </a:buClr>
        <a:buFont typeface="Georgia" pitchFamily="18" charset="0"/>
        <a:buChar char="-"/>
        <a:defRPr sz="1400" kern="1200">
          <a:solidFill>
            <a:srgbClr val="5E5D5C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7435" y="619200"/>
            <a:ext cx="9885816" cy="547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noProof="0" dirty="0" smtClean="0"/>
              <a:t>Klikk for å redigere tittelstil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200" y="1555200"/>
            <a:ext cx="9888000" cy="42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noProof="0" dirty="0" smtClean="0"/>
              <a:t>Klikk for å redigere tekststiler i malen</a:t>
            </a:r>
          </a:p>
          <a:p>
            <a:pPr lvl="1"/>
            <a:r>
              <a:rPr lang="nb-NO" noProof="0" dirty="0" smtClean="0"/>
              <a:t>Andre nivå</a:t>
            </a:r>
          </a:p>
          <a:p>
            <a:pPr lvl="2"/>
            <a:r>
              <a:rPr lang="nb-NO" noProof="0" dirty="0" smtClean="0"/>
              <a:t>Tredje nivå</a:t>
            </a:r>
          </a:p>
          <a:p>
            <a:pPr lvl="3"/>
            <a:r>
              <a:rPr lang="nb-NO" noProof="0" dirty="0" smtClean="0"/>
              <a:t>Fjerde nivå</a:t>
            </a:r>
          </a:p>
          <a:p>
            <a:pPr lvl="4"/>
            <a:r>
              <a:rPr lang="nb-NO" noProof="0" dirty="0" smtClean="0"/>
              <a:t>Femte nivå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8915" y="6476400"/>
            <a:ext cx="28448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75" b="1">
                <a:solidFill>
                  <a:srgbClr val="666666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04000" y="6093296"/>
            <a:ext cx="11193600" cy="0"/>
          </a:xfrm>
          <a:prstGeom prst="line">
            <a:avLst/>
          </a:prstGeom>
          <a:ln w="180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517223" y="6238800"/>
            <a:ext cx="2846493" cy="14252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75">
                <a:solidFill>
                  <a:srgbClr val="666666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2" name="Picture 7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r="81481"/>
          <a:stretch/>
        </p:blipFill>
        <p:spPr>
          <a:xfrm>
            <a:off x="5728761" y="6012501"/>
            <a:ext cx="655273" cy="92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3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1" latinLnBrk="0" hangingPunct="1">
        <a:spcBef>
          <a:spcPct val="0"/>
        </a:spcBef>
        <a:buNone/>
        <a:defRPr sz="2400" kern="1200">
          <a:solidFill>
            <a:srgbClr val="007E3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35731" indent="-135731" algn="l" defTabSz="685800" rtl="0" eaLnBrk="1" latinLnBrk="0" hangingPunct="1">
        <a:spcBef>
          <a:spcPts val="975"/>
        </a:spcBef>
        <a:buClr>
          <a:srgbClr val="5E5D5C"/>
        </a:buClr>
        <a:buFont typeface="Arial" pitchFamily="34" charset="0"/>
        <a:buChar char="•"/>
        <a:defRPr sz="1800" kern="1200">
          <a:solidFill>
            <a:srgbClr val="666666"/>
          </a:solidFill>
          <a:latin typeface="+mj-lt"/>
          <a:ea typeface="+mn-ea"/>
          <a:cs typeface="+mn-cs"/>
        </a:defRPr>
      </a:lvl1pPr>
      <a:lvl2pPr marL="271463" indent="-135731" algn="l" defTabSz="689372" rtl="0" eaLnBrk="1" latinLnBrk="0" hangingPunct="1">
        <a:spcBef>
          <a:spcPts val="450"/>
        </a:spcBef>
        <a:buClr>
          <a:srgbClr val="5E5D5C"/>
        </a:buClr>
        <a:buSzPct val="80000"/>
        <a:buFont typeface="Courier New" pitchFamily="49" charset="0"/>
        <a:buChar char="o"/>
        <a:defRPr sz="1350" kern="1200">
          <a:solidFill>
            <a:srgbClr val="666666"/>
          </a:solidFill>
          <a:latin typeface="+mj-lt"/>
          <a:ea typeface="+mn-ea"/>
          <a:cs typeface="+mn-cs"/>
        </a:defRPr>
      </a:lvl2pPr>
      <a:lvl3pPr marL="407194" indent="-135731" algn="l" defTabSz="685800" rtl="0" eaLnBrk="1" latinLnBrk="0" hangingPunct="1">
        <a:spcBef>
          <a:spcPts val="450"/>
        </a:spcBef>
        <a:buClr>
          <a:srgbClr val="5E5D5C"/>
        </a:buClr>
        <a:buFont typeface="Georgia" pitchFamily="18" charset="0"/>
        <a:buChar char="-"/>
        <a:defRPr sz="1050" kern="1200">
          <a:solidFill>
            <a:srgbClr val="666666"/>
          </a:solidFill>
          <a:latin typeface="+mj-lt"/>
          <a:ea typeface="+mn-ea"/>
          <a:cs typeface="+mn-cs"/>
        </a:defRPr>
      </a:lvl3pPr>
      <a:lvl4pPr marL="535781" indent="-128588" algn="l" defTabSz="685800" rtl="0" eaLnBrk="1" latinLnBrk="0" hangingPunct="1">
        <a:spcBef>
          <a:spcPts val="450"/>
        </a:spcBef>
        <a:buClr>
          <a:srgbClr val="5E5D5C"/>
        </a:buClr>
        <a:buFont typeface="Georgia" pitchFamily="18" charset="0"/>
        <a:buChar char="-"/>
        <a:defRPr sz="1050" kern="1200">
          <a:solidFill>
            <a:srgbClr val="666666"/>
          </a:solidFill>
          <a:latin typeface="+mj-lt"/>
          <a:ea typeface="+mn-ea"/>
          <a:cs typeface="+mn-cs"/>
        </a:defRPr>
      </a:lvl4pPr>
      <a:lvl5pPr marL="671513" indent="-135731" algn="l" defTabSz="685800" rtl="0" eaLnBrk="1" latinLnBrk="0" hangingPunct="1">
        <a:spcBef>
          <a:spcPts val="450"/>
        </a:spcBef>
        <a:buClr>
          <a:srgbClr val="5E5D5C"/>
        </a:buClr>
        <a:buFont typeface="Georgia" pitchFamily="18" charset="0"/>
        <a:buChar char="-"/>
        <a:defRPr sz="1050" kern="1200">
          <a:solidFill>
            <a:srgbClr val="666666"/>
          </a:solidFill>
          <a:latin typeface="+mj-lt"/>
          <a:ea typeface="+mn-ea"/>
          <a:cs typeface="+mn-cs"/>
        </a:defRPr>
      </a:lvl5pPr>
      <a:lvl6pPr marL="1546622" indent="-136922" algn="l" defTabSz="685800" rtl="0" eaLnBrk="1" latinLnBrk="0" hangingPunct="1">
        <a:spcBef>
          <a:spcPts val="450"/>
        </a:spcBef>
        <a:buClr>
          <a:srgbClr val="5E5D5C"/>
        </a:buClr>
        <a:buFont typeface="Georgia" pitchFamily="18" charset="0"/>
        <a:buChar char="-"/>
        <a:defRPr sz="1050" kern="1200">
          <a:solidFill>
            <a:srgbClr val="5E5D5C"/>
          </a:solidFill>
          <a:latin typeface="Georgia" pitchFamily="18" charset="0"/>
          <a:ea typeface="+mn-ea"/>
          <a:cs typeface="+mn-cs"/>
        </a:defRPr>
      </a:lvl6pPr>
      <a:lvl7pPr marL="1689497" indent="-142875" algn="l" defTabSz="685800" rtl="0" eaLnBrk="1" latinLnBrk="0" hangingPunct="1">
        <a:spcBef>
          <a:spcPts val="450"/>
        </a:spcBef>
        <a:buClr>
          <a:srgbClr val="5E5D5C"/>
        </a:buClr>
        <a:buFont typeface="Georgia" pitchFamily="18" charset="0"/>
        <a:buChar char="-"/>
        <a:defRPr sz="1050" kern="1200">
          <a:solidFill>
            <a:srgbClr val="5E5D5C"/>
          </a:solidFill>
          <a:latin typeface="Georgia" pitchFamily="18" charset="0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JqOhq--m8C4" TargetMode="Externa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901910" y="712920"/>
            <a:ext cx="7146578" cy="1667496"/>
          </a:xfrm>
        </p:spPr>
        <p:txBody>
          <a:bodyPr/>
          <a:lstStyle/>
          <a:p>
            <a:r>
              <a:rPr lang="nb-NO" sz="4000" dirty="0" smtClean="0"/>
              <a:t>Place </a:t>
            </a:r>
            <a:r>
              <a:rPr lang="nb-NO" sz="4000" dirty="0" err="1" smtClean="0"/>
              <a:t>based</a:t>
            </a:r>
            <a:r>
              <a:rPr lang="nb-NO" sz="4000" dirty="0" smtClean="0"/>
              <a:t> </a:t>
            </a:r>
            <a:r>
              <a:rPr lang="nb-NO" sz="4000" dirty="0" err="1" smtClean="0"/>
              <a:t>approach</a:t>
            </a:r>
            <a:r>
              <a:rPr lang="nb-NO" sz="4000" dirty="0" smtClean="0"/>
              <a:t> to </a:t>
            </a:r>
            <a:r>
              <a:rPr lang="nb-NO" sz="4000" dirty="0" err="1" smtClean="0"/>
              <a:t>social</a:t>
            </a:r>
            <a:r>
              <a:rPr lang="nb-NO" sz="4000" dirty="0" smtClean="0"/>
              <a:t> </a:t>
            </a:r>
            <a:r>
              <a:rPr lang="nb-NO" sz="4000" dirty="0" err="1" smtClean="0"/>
              <a:t>sustainability</a:t>
            </a:r>
            <a:r>
              <a:rPr lang="nb-NO" sz="4000" dirty="0" smtClean="0"/>
              <a:t/>
            </a:r>
            <a:br>
              <a:rPr lang="nb-NO" sz="4000" dirty="0" smtClean="0"/>
            </a:br>
            <a:r>
              <a:rPr lang="nb-NO" sz="4000" dirty="0" smtClean="0"/>
              <a:t>by Edel Pavlic</a:t>
            </a:r>
            <a:endParaRPr lang="nb-NO" sz="40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196" y="3105510"/>
            <a:ext cx="4025247" cy="2456083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7652" y="2632098"/>
            <a:ext cx="4396236" cy="2929495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169" y="1046605"/>
            <a:ext cx="3253818" cy="4514988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404769" y="6286687"/>
            <a:ext cx="7451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17.March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9448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JqOhq--m8C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743200" y="1876921"/>
            <a:ext cx="6294474" cy="3540641"/>
          </a:xfrm>
          <a:prstGeom prst="rect">
            <a:avLst/>
          </a:prstGeom>
        </p:spPr>
      </p:pic>
      <p:sp>
        <p:nvSpPr>
          <p:cNvPr id="4" name="Plassholder f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B42EF7-4E00-47E5-BD04-2784F5E2F88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17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B42EF7-4E00-47E5-BD04-2784F5E2F889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7" name="Plassholder for innhold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580749"/>
              </p:ext>
            </p:extLst>
          </p:nvPr>
        </p:nvGraphicFramePr>
        <p:xfrm>
          <a:off x="1001149" y="260920"/>
          <a:ext cx="9890050" cy="568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5025">
                  <a:extLst>
                    <a:ext uri="{9D8B030D-6E8A-4147-A177-3AD203B41FA5}">
                      <a16:colId xmlns:a16="http://schemas.microsoft.com/office/drawing/2014/main" val="3667066306"/>
                    </a:ext>
                  </a:extLst>
                </a:gridCol>
                <a:gridCol w="4945025">
                  <a:extLst>
                    <a:ext uri="{9D8B030D-6E8A-4147-A177-3AD203B41FA5}">
                      <a16:colId xmlns:a16="http://schemas.microsoft.com/office/drawing/2014/main" val="4164762422"/>
                    </a:ext>
                  </a:extLst>
                </a:gridCol>
              </a:tblGrid>
              <a:tr h="2844180">
                <a:tc>
                  <a:txBody>
                    <a:bodyPr/>
                    <a:lstStyle/>
                    <a:p>
                      <a:pPr algn="ctr"/>
                      <a:r>
                        <a:rPr lang="nb-NO" sz="4000" b="0" baseline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Done to the people</a:t>
                      </a:r>
                      <a:endParaRPr lang="nb-NO" sz="4000" b="0" dirty="0"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40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Done for </a:t>
                      </a:r>
                      <a:r>
                        <a:rPr lang="nb-NO" sz="4000" b="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the</a:t>
                      </a:r>
                      <a:r>
                        <a:rPr lang="nb-NO" sz="40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nb-NO" sz="4000" b="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people</a:t>
                      </a:r>
                      <a:endParaRPr lang="nb-NO" sz="4000" b="0" dirty="0"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482417"/>
                  </a:ext>
                </a:extLst>
              </a:tr>
              <a:tr h="2844180">
                <a:tc>
                  <a:txBody>
                    <a:bodyPr/>
                    <a:lstStyle/>
                    <a:p>
                      <a:pPr algn="ctr"/>
                      <a:r>
                        <a:rPr lang="nb-NO" sz="4000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Done </a:t>
                      </a:r>
                      <a:r>
                        <a:rPr lang="nb-NO" sz="4000" dirty="0" err="1" smtClean="0">
                          <a:solidFill>
                            <a:schemeClr val="accent3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with</a:t>
                      </a:r>
                      <a:r>
                        <a:rPr lang="nb-NO" sz="4000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nb-NO" sz="4000" dirty="0" err="1" smtClean="0">
                          <a:solidFill>
                            <a:schemeClr val="accent3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the</a:t>
                      </a:r>
                      <a:r>
                        <a:rPr lang="nb-NO" sz="4000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nb-NO" sz="4000" dirty="0" err="1" smtClean="0">
                          <a:solidFill>
                            <a:schemeClr val="accent3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people</a:t>
                      </a:r>
                      <a:endParaRPr lang="nb-NO" sz="4000" dirty="0">
                        <a:solidFill>
                          <a:schemeClr val="accent3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4000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Done by </a:t>
                      </a:r>
                      <a:r>
                        <a:rPr lang="nb-NO" sz="4000" dirty="0" err="1" smtClean="0">
                          <a:solidFill>
                            <a:schemeClr val="accent3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the</a:t>
                      </a:r>
                      <a:r>
                        <a:rPr lang="nb-NO" sz="4000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nb-NO" sz="4000" dirty="0" err="1" smtClean="0">
                          <a:solidFill>
                            <a:schemeClr val="accent3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people</a:t>
                      </a:r>
                      <a:endParaRPr lang="nb-NO" sz="4000" dirty="0">
                        <a:solidFill>
                          <a:schemeClr val="accent3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450644"/>
                  </a:ext>
                </a:extLst>
              </a:tr>
            </a:tbl>
          </a:graphicData>
        </a:graphic>
      </p:graphicFrame>
      <p:sp>
        <p:nvSpPr>
          <p:cNvPr id="8" name="Ellipse 7"/>
          <p:cNvSpPr/>
          <p:nvPr/>
        </p:nvSpPr>
        <p:spPr>
          <a:xfrm>
            <a:off x="6241049" y="3096183"/>
            <a:ext cx="4425987" cy="292481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dirty="0" err="1">
              <a:solidFill>
                <a:srgbClr val="918A86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59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B42EF7-4E00-47E5-BD04-2784F5E2F88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kstSylinder 7"/>
          <p:cNvSpPr txBox="1"/>
          <p:nvPr/>
        </p:nvSpPr>
        <p:spPr>
          <a:xfrm>
            <a:off x="218660" y="275531"/>
            <a:ext cx="839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ABCD Touchstones</a:t>
            </a:r>
            <a:endParaRPr lang="nb-NO" sz="3600" dirty="0">
              <a:solidFill>
                <a:schemeClr val="tx1">
                  <a:lumMod val="90000"/>
                  <a:lumOff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lassholder for innho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255733"/>
            <a:ext cx="7061200" cy="573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7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89076" y="1023088"/>
            <a:ext cx="3653465" cy="899700"/>
          </a:xfrm>
        </p:spPr>
        <p:txBody>
          <a:bodyPr/>
          <a:lstStyle/>
          <a:p>
            <a:r>
              <a:rPr lang="nb-NO" dirty="0" err="1" smtClean="0"/>
              <a:t>ABCD</a:t>
            </a:r>
            <a:r>
              <a:rPr lang="nb-NO" dirty="0" smtClean="0"/>
              <a:t> på Holmen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465" y="581760"/>
            <a:ext cx="1798476" cy="3115326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90" y="4284151"/>
            <a:ext cx="4889416" cy="2414225"/>
          </a:xfrm>
          <a:prstGeom prst="rect">
            <a:avLst/>
          </a:prstGeom>
        </p:spPr>
      </p:pic>
      <p:pic>
        <p:nvPicPr>
          <p:cNvPr id="9" name="Plassholder for innhold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5814" y="3756038"/>
            <a:ext cx="2294483" cy="2942338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905" y="4265494"/>
            <a:ext cx="4328440" cy="2432882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297" y="1166757"/>
            <a:ext cx="3422048" cy="2837624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90" y="2227184"/>
            <a:ext cx="3773751" cy="1920406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4514" y="1111456"/>
            <a:ext cx="1930595" cy="25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6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48070" y="2882660"/>
            <a:ext cx="2429666" cy="547200"/>
          </a:xfrm>
        </p:spPr>
        <p:txBody>
          <a:bodyPr/>
          <a:lstStyle/>
          <a:p>
            <a:r>
              <a:rPr lang="nb-NO" dirty="0" err="1" smtClean="0"/>
              <a:t>Thank</a:t>
            </a:r>
            <a:r>
              <a:rPr lang="nb-NO" dirty="0" smtClean="0"/>
              <a:t> </a:t>
            </a:r>
            <a:r>
              <a:rPr lang="nb-NO" dirty="0" err="1" smtClean="0"/>
              <a:t>you</a:t>
            </a:r>
            <a:r>
              <a:rPr lang="nb-NO" dirty="0" smtClean="0"/>
              <a:t>!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B42EF7-4E00-47E5-BD04-2784F5E2F88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511" y="1224208"/>
            <a:ext cx="4120088" cy="41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1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437499" y="600658"/>
            <a:ext cx="9885816" cy="547200"/>
          </a:xfrm>
        </p:spPr>
        <p:txBody>
          <a:bodyPr/>
          <a:lstStyle/>
          <a:p>
            <a:r>
              <a:rPr lang="nb-NO" dirty="0" smtClean="0">
                <a:solidFill>
                  <a:srgbClr val="FF0000"/>
                </a:solidFill>
              </a:rPr>
              <a:t>Public </a:t>
            </a:r>
            <a:r>
              <a:rPr lang="nb-NO" dirty="0" err="1" smtClean="0">
                <a:solidFill>
                  <a:srgbClr val="FF0000"/>
                </a:solidFill>
              </a:rPr>
              <a:t>health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challenges</a:t>
            </a:r>
            <a:r>
              <a:rPr lang="nb-NO" dirty="0" smtClean="0">
                <a:solidFill>
                  <a:srgbClr val="FF0000"/>
                </a:solidFill>
              </a:rPr>
              <a:t> in Fredrikstad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899903" y="1700808"/>
            <a:ext cx="3727326" cy="4351338"/>
          </a:xfrm>
        </p:spPr>
        <p:txBody>
          <a:bodyPr/>
          <a:lstStyle/>
          <a:p>
            <a:pPr marL="0" indent="0">
              <a:buNone/>
            </a:pP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830" y="1154744"/>
            <a:ext cx="4501186" cy="4864511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301" y="1329983"/>
            <a:ext cx="4725014" cy="466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0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6841172" cy="1325563"/>
          </a:xfrm>
        </p:spPr>
        <p:txBody>
          <a:bodyPr/>
          <a:lstStyle/>
          <a:p>
            <a:r>
              <a:rPr lang="nb-NO" dirty="0" smtClean="0"/>
              <a:t>In line </a:t>
            </a:r>
            <a:r>
              <a:rPr lang="nb-NO" dirty="0" err="1" smtClean="0"/>
              <a:t>with</a:t>
            </a:r>
            <a:r>
              <a:rPr lang="nb-NO" dirty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social</a:t>
            </a:r>
            <a:r>
              <a:rPr lang="nb-NO" dirty="0" smtClean="0"/>
              <a:t> element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municipal</a:t>
            </a:r>
            <a:r>
              <a:rPr lang="nb-NO" dirty="0" smtClean="0"/>
              <a:t> «masterplan»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1889760"/>
            <a:ext cx="7538401" cy="4299903"/>
          </a:xfrm>
        </p:spPr>
        <p:txBody>
          <a:bodyPr/>
          <a:lstStyle/>
          <a:p>
            <a:pPr marL="0" indent="0">
              <a:buNone/>
            </a:pPr>
            <a:r>
              <a:rPr lang="nb-NO" sz="2400" dirty="0" smtClean="0">
                <a:solidFill>
                  <a:srgbClr val="FF0000"/>
                </a:solidFill>
              </a:rPr>
              <a:t>Fredrikstad is a </a:t>
            </a:r>
            <a:r>
              <a:rPr lang="nb-NO" sz="2400" dirty="0" err="1" smtClean="0">
                <a:solidFill>
                  <a:srgbClr val="FF0000"/>
                </a:solidFill>
              </a:rPr>
              <a:t>good</a:t>
            </a:r>
            <a:r>
              <a:rPr lang="nb-NO" sz="2400" dirty="0" smtClean="0">
                <a:solidFill>
                  <a:srgbClr val="FF0000"/>
                </a:solidFill>
              </a:rPr>
              <a:t> </a:t>
            </a:r>
            <a:r>
              <a:rPr lang="nb-NO" sz="2400" dirty="0" err="1" smtClean="0">
                <a:solidFill>
                  <a:srgbClr val="FF0000"/>
                </a:solidFill>
              </a:rPr>
              <a:t>place</a:t>
            </a:r>
            <a:r>
              <a:rPr lang="nb-NO" sz="2400" dirty="0" smtClean="0">
                <a:solidFill>
                  <a:srgbClr val="FF0000"/>
                </a:solidFill>
              </a:rPr>
              <a:t> to live, </a:t>
            </a:r>
            <a:r>
              <a:rPr lang="nb-NO" sz="2400" dirty="0" err="1" smtClean="0">
                <a:solidFill>
                  <a:srgbClr val="FF0000"/>
                </a:solidFill>
              </a:rPr>
              <a:t>where</a:t>
            </a:r>
            <a:r>
              <a:rPr lang="nb-NO" sz="2400" dirty="0" smtClean="0">
                <a:solidFill>
                  <a:srgbClr val="FF0000"/>
                </a:solidFill>
              </a:rPr>
              <a:t> all </a:t>
            </a:r>
            <a:r>
              <a:rPr lang="nb-NO" sz="2400" dirty="0" err="1" smtClean="0">
                <a:solidFill>
                  <a:srgbClr val="FF0000"/>
                </a:solidFill>
              </a:rPr>
              <a:t>people</a:t>
            </a:r>
            <a:r>
              <a:rPr lang="nb-NO" sz="2400" dirty="0" smtClean="0">
                <a:solidFill>
                  <a:srgbClr val="FF0000"/>
                </a:solidFill>
              </a:rPr>
              <a:t> </a:t>
            </a:r>
            <a:r>
              <a:rPr lang="nb-NO" sz="2400" dirty="0" err="1" smtClean="0">
                <a:solidFill>
                  <a:srgbClr val="FF0000"/>
                </a:solidFill>
              </a:rPr>
              <a:t>can</a:t>
            </a:r>
            <a:r>
              <a:rPr lang="nb-NO" sz="2400" dirty="0" smtClean="0">
                <a:solidFill>
                  <a:srgbClr val="FF0000"/>
                </a:solidFill>
              </a:rPr>
              <a:t> make </a:t>
            </a:r>
            <a:r>
              <a:rPr lang="nb-NO" sz="2400" dirty="0" err="1" smtClean="0">
                <a:solidFill>
                  <a:srgbClr val="FF0000"/>
                </a:solidFill>
              </a:rPr>
              <a:t>healthy</a:t>
            </a:r>
            <a:r>
              <a:rPr lang="nb-NO" sz="2400" dirty="0" smtClean="0">
                <a:solidFill>
                  <a:srgbClr val="FF0000"/>
                </a:solidFill>
              </a:rPr>
              <a:t> </a:t>
            </a:r>
            <a:r>
              <a:rPr lang="nb-NO" sz="2400" dirty="0" err="1" smtClean="0">
                <a:solidFill>
                  <a:srgbClr val="FF0000"/>
                </a:solidFill>
              </a:rPr>
              <a:t>choises</a:t>
            </a:r>
            <a:r>
              <a:rPr lang="nb-NO" sz="2400" dirty="0" smtClean="0">
                <a:solidFill>
                  <a:srgbClr val="FF0000"/>
                </a:solidFill>
              </a:rPr>
              <a:t> and </a:t>
            </a:r>
            <a:r>
              <a:rPr lang="nb-NO" sz="2400" dirty="0" err="1" smtClean="0">
                <a:solidFill>
                  <a:srgbClr val="FF0000"/>
                </a:solidFill>
              </a:rPr>
              <a:t>experience</a:t>
            </a:r>
            <a:r>
              <a:rPr lang="nb-NO" sz="2400" dirty="0" smtClean="0">
                <a:solidFill>
                  <a:srgbClr val="FF0000"/>
                </a:solidFill>
              </a:rPr>
              <a:t> </a:t>
            </a:r>
            <a:r>
              <a:rPr lang="nb-NO" sz="2400" dirty="0" err="1" smtClean="0">
                <a:solidFill>
                  <a:srgbClr val="FF0000"/>
                </a:solidFill>
              </a:rPr>
              <a:t>mastery</a:t>
            </a:r>
            <a:r>
              <a:rPr lang="nb-NO" sz="2400" dirty="0" smtClean="0">
                <a:solidFill>
                  <a:srgbClr val="FF0000"/>
                </a:solidFill>
              </a:rPr>
              <a:t>.</a:t>
            </a:r>
            <a:endParaRPr lang="nb-NO" sz="2400" dirty="0">
              <a:solidFill>
                <a:srgbClr val="FF0000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34" y="3665838"/>
            <a:ext cx="3322608" cy="2414225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7288" y="3665838"/>
            <a:ext cx="3475021" cy="2414225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5031" y="1497330"/>
            <a:ext cx="2881312" cy="406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5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What</a:t>
            </a:r>
            <a:r>
              <a:rPr lang="nb-NO" dirty="0" smtClean="0"/>
              <a:t> do </a:t>
            </a:r>
            <a:r>
              <a:rPr lang="nb-NO" dirty="0" err="1" smtClean="0"/>
              <a:t>we</a:t>
            </a:r>
            <a:r>
              <a:rPr lang="nb-NO" dirty="0" smtClean="0"/>
              <a:t> </a:t>
            </a:r>
            <a:r>
              <a:rPr lang="nb-NO" dirty="0" err="1" smtClean="0"/>
              <a:t>mean</a:t>
            </a:r>
            <a:r>
              <a:rPr lang="nb-NO" dirty="0" smtClean="0"/>
              <a:t> by a </a:t>
            </a:r>
            <a:r>
              <a:rPr lang="nb-NO" dirty="0" err="1" smtClean="0"/>
              <a:t>place</a:t>
            </a:r>
            <a:r>
              <a:rPr lang="nb-NO" dirty="0" smtClean="0"/>
              <a:t> </a:t>
            </a:r>
            <a:r>
              <a:rPr lang="nb-NO" dirty="0" err="1" smtClean="0"/>
              <a:t>based</a:t>
            </a:r>
            <a:r>
              <a:rPr lang="nb-NO" dirty="0" smtClean="0"/>
              <a:t> </a:t>
            </a:r>
            <a:r>
              <a:rPr lang="nb-NO" dirty="0" err="1" smtClean="0"/>
              <a:t>approach</a:t>
            </a:r>
            <a:r>
              <a:rPr lang="nb-NO" dirty="0" smtClean="0"/>
              <a:t>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19964" y="1825625"/>
            <a:ext cx="5733836" cy="4351338"/>
          </a:xfrm>
        </p:spPr>
        <p:txBody>
          <a:bodyPr/>
          <a:lstStyle/>
          <a:p>
            <a:r>
              <a:rPr lang="nb-NO" dirty="0" err="1" smtClean="0"/>
              <a:t>Multilevel</a:t>
            </a:r>
            <a:r>
              <a:rPr lang="nb-NO" dirty="0" smtClean="0"/>
              <a:t> </a:t>
            </a:r>
            <a:r>
              <a:rPr lang="nb-NO" dirty="0" err="1" smtClean="0"/>
              <a:t>interventions</a:t>
            </a:r>
            <a:r>
              <a:rPr lang="nb-NO" dirty="0" smtClean="0"/>
              <a:t> in a </a:t>
            </a:r>
            <a:r>
              <a:rPr lang="nb-NO" dirty="0" err="1" smtClean="0"/>
              <a:t>social</a:t>
            </a:r>
            <a:r>
              <a:rPr lang="nb-NO" dirty="0" smtClean="0"/>
              <a:t> </a:t>
            </a:r>
            <a:r>
              <a:rPr lang="nb-NO" dirty="0" err="1" smtClean="0"/>
              <a:t>deprived</a:t>
            </a:r>
            <a:r>
              <a:rPr lang="nb-NO" dirty="0" smtClean="0"/>
              <a:t> area</a:t>
            </a:r>
          </a:p>
          <a:p>
            <a:pPr lvl="1"/>
            <a:r>
              <a:rPr lang="nb-NO" dirty="0" smtClean="0"/>
              <a:t>The </a:t>
            </a:r>
            <a:r>
              <a:rPr lang="nb-NO" dirty="0" err="1" smtClean="0"/>
              <a:t>physical</a:t>
            </a:r>
            <a:r>
              <a:rPr lang="nb-NO" dirty="0" smtClean="0"/>
              <a:t> </a:t>
            </a:r>
            <a:r>
              <a:rPr lang="nb-NO" dirty="0" err="1" smtClean="0"/>
              <a:t>envirmonment</a:t>
            </a:r>
            <a:endParaRPr lang="nb-NO" dirty="0" smtClean="0"/>
          </a:p>
          <a:p>
            <a:pPr lvl="1"/>
            <a:r>
              <a:rPr lang="nb-NO" dirty="0" smtClean="0"/>
              <a:t>The </a:t>
            </a:r>
            <a:r>
              <a:rPr lang="nb-NO" dirty="0" err="1" smtClean="0"/>
              <a:t>social</a:t>
            </a:r>
            <a:r>
              <a:rPr lang="nb-NO" dirty="0" smtClean="0"/>
              <a:t> </a:t>
            </a:r>
            <a:r>
              <a:rPr lang="nb-NO" dirty="0" err="1" smtClean="0"/>
              <a:t>environment</a:t>
            </a:r>
            <a:endParaRPr lang="nb-NO" dirty="0" smtClean="0"/>
          </a:p>
          <a:p>
            <a:pPr lvl="1"/>
            <a:r>
              <a:rPr lang="nb-NO" dirty="0" smtClean="0"/>
              <a:t>Services</a:t>
            </a:r>
          </a:p>
          <a:p>
            <a:pPr lvl="1"/>
            <a:endParaRPr lang="en-GB" dirty="0" smtClean="0"/>
          </a:p>
          <a:p>
            <a:r>
              <a:rPr lang="nb-NO" dirty="0" smtClean="0"/>
              <a:t>Supplement to </a:t>
            </a:r>
            <a:r>
              <a:rPr lang="nb-NO" dirty="0" err="1" smtClean="0"/>
              <a:t>the</a:t>
            </a:r>
            <a:r>
              <a:rPr lang="nb-NO" dirty="0" smtClean="0"/>
              <a:t> general </a:t>
            </a:r>
            <a:r>
              <a:rPr lang="nb-NO" dirty="0" err="1" smtClean="0"/>
              <a:t>public</a:t>
            </a:r>
            <a:r>
              <a:rPr lang="nb-NO" dirty="0" smtClean="0"/>
              <a:t> </a:t>
            </a:r>
            <a:r>
              <a:rPr lang="nb-NO" dirty="0" err="1" smtClean="0"/>
              <a:t>health</a:t>
            </a:r>
            <a:r>
              <a:rPr lang="nb-NO" dirty="0" smtClean="0"/>
              <a:t> </a:t>
            </a:r>
            <a:r>
              <a:rPr lang="nb-NO" dirty="0" err="1" smtClean="0"/>
              <a:t>effort</a:t>
            </a:r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pPr marL="457200" lvl="1" indent="0">
              <a:buNone/>
            </a:pP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84" y="1825625"/>
            <a:ext cx="4907705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4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Fredrikstads </a:t>
            </a:r>
            <a:r>
              <a:rPr lang="nb-NO" dirty="0" err="1" smtClean="0"/>
              <a:t>strategy</a:t>
            </a:r>
            <a:r>
              <a:rPr lang="nb-NO" dirty="0" smtClean="0"/>
              <a:t> for </a:t>
            </a:r>
            <a:r>
              <a:rPr lang="nb-NO" dirty="0" err="1" smtClean="0"/>
              <a:t>place</a:t>
            </a:r>
            <a:r>
              <a:rPr lang="nb-NO" dirty="0" smtClean="0"/>
              <a:t> </a:t>
            </a:r>
            <a:r>
              <a:rPr lang="nb-NO" dirty="0" err="1" smtClean="0"/>
              <a:t>based</a:t>
            </a:r>
            <a:r>
              <a:rPr lang="nb-NO" dirty="0" smtClean="0"/>
              <a:t> </a:t>
            </a:r>
            <a:r>
              <a:rPr lang="nb-NO" dirty="0" err="1" smtClean="0"/>
              <a:t>approaches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435" y="2251869"/>
            <a:ext cx="5456865" cy="3646613"/>
          </a:xfrm>
          <a:prstGeom prst="rect">
            <a:avLst/>
          </a:prstGeom>
        </p:spPr>
      </p:pic>
      <p:pic>
        <p:nvPicPr>
          <p:cNvPr id="7" name="Plassholder for innhold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080" y="1513704"/>
            <a:ext cx="3357919" cy="444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1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07436" y="619200"/>
            <a:ext cx="3456384" cy="4067100"/>
          </a:xfrm>
        </p:spPr>
        <p:txBody>
          <a:bodyPr/>
          <a:lstStyle/>
          <a:p>
            <a:r>
              <a:rPr lang="nb-NO" dirty="0" smtClean="0"/>
              <a:t>Determinants for </a:t>
            </a:r>
            <a:r>
              <a:rPr lang="nb-NO" dirty="0" err="1" smtClean="0"/>
              <a:t>health</a:t>
            </a:r>
            <a:r>
              <a:rPr lang="nb-NO" dirty="0" smtClean="0"/>
              <a:t> </a:t>
            </a:r>
            <a:br>
              <a:rPr lang="nb-NO" dirty="0" smtClean="0"/>
            </a:br>
            <a:r>
              <a:rPr lang="nb-NO" dirty="0" smtClean="0"/>
              <a:t>and </a:t>
            </a:r>
            <a:r>
              <a:rPr lang="nb-NO" dirty="0" err="1" smtClean="0"/>
              <a:t>wellbeing</a:t>
            </a:r>
            <a:r>
              <a:rPr lang="nb-NO" dirty="0" smtClean="0"/>
              <a:t> in </a:t>
            </a:r>
            <a:r>
              <a:rPr lang="nb-NO" dirty="0" err="1" smtClean="0"/>
              <a:t>neighbourhoods</a:t>
            </a:r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latin typeface="Arial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523B-979E-43CD-987B-17041C3C109B}" type="slidenum">
              <a:rPr lang="nb-NO">
                <a:latin typeface="Arial"/>
              </a:rPr>
              <a:pPr/>
              <a:t>6</a:t>
            </a:fld>
            <a:endParaRPr lang="nb-NO">
              <a:latin typeface="Arial"/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9" y="48466"/>
            <a:ext cx="5966631" cy="595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4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Expected</a:t>
            </a:r>
            <a:r>
              <a:rPr lang="nb-NO" dirty="0" smtClean="0"/>
              <a:t> </a:t>
            </a:r>
            <a:r>
              <a:rPr lang="nb-NO" dirty="0" err="1" smtClean="0"/>
              <a:t>results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03200" y="1555200"/>
            <a:ext cx="4969583" cy="4248000"/>
          </a:xfrm>
        </p:spPr>
        <p:txBody>
          <a:bodyPr>
            <a:normAutofit/>
          </a:bodyPr>
          <a:lstStyle/>
          <a:p>
            <a:r>
              <a:rPr lang="nb-NO" dirty="0" err="1" smtClean="0"/>
              <a:t>Increased</a:t>
            </a:r>
            <a:r>
              <a:rPr lang="nb-NO" dirty="0" smtClean="0"/>
              <a:t> </a:t>
            </a:r>
            <a:r>
              <a:rPr lang="nb-NO" dirty="0" err="1" smtClean="0"/>
              <a:t>collective</a:t>
            </a:r>
            <a:r>
              <a:rPr lang="nb-NO" dirty="0" smtClean="0"/>
              <a:t> </a:t>
            </a:r>
            <a:r>
              <a:rPr lang="nb-NO" dirty="0" err="1" smtClean="0"/>
              <a:t>assets</a:t>
            </a:r>
            <a:endParaRPr lang="nb-NO" dirty="0"/>
          </a:p>
          <a:p>
            <a:pPr lvl="1"/>
            <a:r>
              <a:rPr lang="nb-NO" dirty="0" err="1" smtClean="0"/>
              <a:t>Social</a:t>
            </a:r>
            <a:r>
              <a:rPr lang="nb-NO" dirty="0" smtClean="0"/>
              <a:t> </a:t>
            </a:r>
            <a:r>
              <a:rPr lang="nb-NO" dirty="0" err="1" smtClean="0"/>
              <a:t>meeting</a:t>
            </a:r>
            <a:r>
              <a:rPr lang="nb-NO" dirty="0" smtClean="0"/>
              <a:t> </a:t>
            </a:r>
            <a:r>
              <a:rPr lang="nb-NO" dirty="0" err="1" smtClean="0"/>
              <a:t>places</a:t>
            </a:r>
            <a:endParaRPr lang="nb-NO" dirty="0" smtClean="0"/>
          </a:p>
          <a:p>
            <a:pPr lvl="1"/>
            <a:r>
              <a:rPr lang="nb-NO" dirty="0" err="1" smtClean="0"/>
              <a:t>Social</a:t>
            </a:r>
            <a:r>
              <a:rPr lang="nb-NO" dirty="0" smtClean="0"/>
              <a:t> </a:t>
            </a:r>
            <a:r>
              <a:rPr lang="nb-NO" dirty="0" err="1" smtClean="0"/>
              <a:t>capital</a:t>
            </a:r>
            <a:endParaRPr lang="nb-NO" dirty="0"/>
          </a:p>
          <a:p>
            <a:pPr lvl="1"/>
            <a:r>
              <a:rPr lang="nb-NO" dirty="0" smtClean="0"/>
              <a:t>Access to </a:t>
            </a:r>
            <a:r>
              <a:rPr lang="nb-NO" dirty="0" err="1" smtClean="0"/>
              <a:t>good</a:t>
            </a:r>
            <a:r>
              <a:rPr lang="nb-NO" dirty="0" smtClean="0"/>
              <a:t> services</a:t>
            </a:r>
          </a:p>
          <a:p>
            <a:pPr lvl="1"/>
            <a:r>
              <a:rPr lang="nb-NO" dirty="0" smtClean="0"/>
              <a:t>The </a:t>
            </a:r>
            <a:r>
              <a:rPr lang="nb-NO" dirty="0" err="1" smtClean="0"/>
              <a:t>possibility</a:t>
            </a:r>
            <a:r>
              <a:rPr lang="nb-NO" dirty="0" smtClean="0"/>
              <a:t> to </a:t>
            </a:r>
            <a:r>
              <a:rPr lang="nb-NO" dirty="0" err="1" smtClean="0"/>
              <a:t>influence</a:t>
            </a:r>
            <a:r>
              <a:rPr lang="nb-NO" dirty="0" smtClean="0"/>
              <a:t> and </a:t>
            </a:r>
            <a:r>
              <a:rPr lang="nb-NO" dirty="0" err="1" smtClean="0"/>
              <a:t>participate</a:t>
            </a:r>
            <a:endParaRPr lang="nb-NO" dirty="0"/>
          </a:p>
          <a:p>
            <a:pPr lvl="1"/>
            <a:r>
              <a:rPr lang="nb-NO" dirty="0" smtClean="0"/>
              <a:t>Feeling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safety</a:t>
            </a:r>
            <a:r>
              <a:rPr lang="nb-NO" dirty="0" smtClean="0"/>
              <a:t> and trust</a:t>
            </a:r>
            <a:endParaRPr lang="nb-NO" dirty="0"/>
          </a:p>
          <a:p>
            <a:pPr lvl="1"/>
            <a:r>
              <a:rPr lang="nb-NO" dirty="0" smtClean="0"/>
              <a:t>Nature, </a:t>
            </a:r>
            <a:r>
              <a:rPr lang="nb-NO" dirty="0" err="1" smtClean="0"/>
              <a:t>fresh</a:t>
            </a:r>
            <a:r>
              <a:rPr lang="nb-NO" dirty="0" smtClean="0"/>
              <a:t> air and </a:t>
            </a:r>
            <a:r>
              <a:rPr lang="nb-NO" dirty="0" err="1" smtClean="0"/>
              <a:t>recreation</a:t>
            </a:r>
            <a:endParaRPr lang="nb-NO" dirty="0"/>
          </a:p>
          <a:p>
            <a:r>
              <a:rPr lang="nb-NO" dirty="0" err="1" smtClean="0"/>
              <a:t>Contribute</a:t>
            </a:r>
            <a:r>
              <a:rPr lang="nb-NO" dirty="0" smtClean="0"/>
              <a:t> to </a:t>
            </a:r>
            <a:r>
              <a:rPr lang="nb-NO" dirty="0" err="1" smtClean="0"/>
              <a:t>sustaining</a:t>
            </a:r>
            <a:r>
              <a:rPr lang="nb-NO" dirty="0" smtClean="0"/>
              <a:t> a </a:t>
            </a:r>
            <a:r>
              <a:rPr lang="nb-NO" dirty="0" err="1" smtClean="0"/>
              <a:t>social</a:t>
            </a:r>
            <a:r>
              <a:rPr lang="nb-NO" dirty="0" smtClean="0"/>
              <a:t> mix</a:t>
            </a:r>
          </a:p>
          <a:p>
            <a:r>
              <a:rPr lang="nb-NO" dirty="0" err="1" smtClean="0"/>
              <a:t>Influence</a:t>
            </a:r>
            <a:r>
              <a:rPr lang="nb-NO" dirty="0" smtClean="0"/>
              <a:t> </a:t>
            </a:r>
            <a:r>
              <a:rPr lang="nb-NO" dirty="0" err="1" smtClean="0"/>
              <a:t>identity</a:t>
            </a:r>
            <a:endParaRPr lang="nb-NO" dirty="0" smtClean="0"/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310" y="1555200"/>
            <a:ext cx="5479047" cy="365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0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51582" y="982921"/>
            <a:ext cx="6576049" cy="2409750"/>
          </a:xfrm>
        </p:spPr>
        <p:txBody>
          <a:bodyPr/>
          <a:lstStyle/>
          <a:p>
            <a:pPr algn="ctr"/>
            <a:r>
              <a:rPr lang="nb-NO" dirty="0" smtClean="0">
                <a:latin typeface="+mj-lt"/>
              </a:rPr>
              <a:t>Asset </a:t>
            </a:r>
            <a:r>
              <a:rPr lang="nb-NO" dirty="0" err="1" smtClean="0">
                <a:latin typeface="+mj-lt"/>
              </a:rPr>
              <a:t>based</a:t>
            </a:r>
            <a:r>
              <a:rPr lang="nb-NO" dirty="0" smtClean="0">
                <a:latin typeface="+mj-lt"/>
              </a:rPr>
              <a:t> </a:t>
            </a:r>
            <a:r>
              <a:rPr lang="nb-NO" dirty="0" err="1" smtClean="0">
                <a:latin typeface="+mj-lt"/>
              </a:rPr>
              <a:t>community</a:t>
            </a:r>
            <a:r>
              <a:rPr lang="nb-NO" dirty="0" smtClean="0">
                <a:latin typeface="+mj-lt"/>
              </a:rPr>
              <a:t> </a:t>
            </a:r>
            <a:r>
              <a:rPr lang="nb-NO" dirty="0" err="1" smtClean="0">
                <a:latin typeface="+mj-lt"/>
              </a:rPr>
              <a:t>development</a:t>
            </a:r>
            <a:r>
              <a:rPr lang="nb-NO" dirty="0" smtClean="0">
                <a:latin typeface="+mj-lt"/>
              </a:rPr>
              <a:t> in Holmen</a:t>
            </a:r>
            <a:endParaRPr lang="nb-NO" dirty="0">
              <a:latin typeface="+mj-lt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B42EF7-4E00-47E5-BD04-2784F5E2F88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871" y="2608537"/>
            <a:ext cx="3797792" cy="252835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1468" y="207653"/>
            <a:ext cx="3256816" cy="4929234"/>
          </a:xfrm>
          <a:prstGeom prst="rect">
            <a:avLst/>
          </a:prstGeom>
        </p:spPr>
      </p:pic>
      <p:sp>
        <p:nvSpPr>
          <p:cNvPr id="7" name="Plassholder f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 err="1" smtClean="0"/>
              <a:t>Examble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mobilizing</a:t>
            </a:r>
            <a:r>
              <a:rPr lang="nb-NO" dirty="0" smtClean="0"/>
              <a:t> </a:t>
            </a:r>
            <a:r>
              <a:rPr lang="nb-NO" dirty="0" err="1" smtClean="0"/>
              <a:t>resources</a:t>
            </a:r>
            <a:r>
              <a:rPr lang="nb-NO" dirty="0" smtClean="0"/>
              <a:t>: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83" y="3058839"/>
            <a:ext cx="3119283" cy="207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0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Three </a:t>
            </a:r>
            <a:r>
              <a:rPr lang="nb-NO" dirty="0" err="1" smtClean="0"/>
              <a:t>characteristics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ABCD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03199" y="2146852"/>
            <a:ext cx="5475153" cy="2067961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nb-NO" sz="2800" dirty="0" smtClean="0"/>
              <a:t>Asset </a:t>
            </a:r>
            <a:r>
              <a:rPr lang="nb-NO" sz="2800" dirty="0" err="1" smtClean="0"/>
              <a:t>based</a:t>
            </a:r>
            <a:endParaRPr lang="nb-NO" sz="2800" dirty="0" smtClean="0"/>
          </a:p>
          <a:p>
            <a:pPr marL="342900" indent="-342900">
              <a:buFont typeface="+mj-lt"/>
              <a:buAutoNum type="arabicPeriod"/>
            </a:pPr>
            <a:r>
              <a:rPr lang="nb-NO" sz="2800" dirty="0" err="1" smtClean="0"/>
              <a:t>Internally</a:t>
            </a:r>
            <a:r>
              <a:rPr lang="nb-NO" sz="2800" dirty="0" smtClean="0"/>
              <a:t> </a:t>
            </a:r>
            <a:r>
              <a:rPr lang="nb-NO" sz="2800" dirty="0" err="1" smtClean="0"/>
              <a:t>focused</a:t>
            </a:r>
            <a:endParaRPr lang="nb-NO" sz="2800" dirty="0" smtClean="0"/>
          </a:p>
          <a:p>
            <a:pPr marL="342900" indent="-342900">
              <a:buFont typeface="+mj-lt"/>
              <a:buAutoNum type="arabicPeriod"/>
            </a:pPr>
            <a:r>
              <a:rPr lang="nb-NO" sz="2800" dirty="0" err="1" smtClean="0"/>
              <a:t>Relationship</a:t>
            </a:r>
            <a:r>
              <a:rPr lang="nb-NO" sz="2800" dirty="0" smtClean="0"/>
              <a:t> driven</a:t>
            </a:r>
            <a:endParaRPr lang="nb-NO" sz="280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B42EF7-4E00-47E5-BD04-2784F5E2F88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353" y="1754478"/>
            <a:ext cx="4518687" cy="321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5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edrikstad2">
  <a:themeElements>
    <a:clrScheme name="EDB PowerPoint PPT NY">
      <a:dk1>
        <a:srgbClr val="063954"/>
      </a:dk1>
      <a:lt1>
        <a:srgbClr val="FFFFFF"/>
      </a:lt1>
      <a:dk2>
        <a:srgbClr val="063954"/>
      </a:dk2>
      <a:lt2>
        <a:srgbClr val="EEEDEB"/>
      </a:lt2>
      <a:accent1>
        <a:srgbClr val="00ADD3"/>
      </a:accent1>
      <a:accent2>
        <a:srgbClr val="ACE0ED"/>
      </a:accent2>
      <a:accent3>
        <a:srgbClr val="DBD9D8"/>
      </a:accent3>
      <a:accent4>
        <a:srgbClr val="91C349"/>
      </a:accent4>
      <a:accent5>
        <a:srgbClr val="918A86"/>
      </a:accent5>
      <a:accent6>
        <a:srgbClr val="704D8C"/>
      </a:accent6>
      <a:hlink>
        <a:srgbClr val="00ADD3"/>
      </a:hlink>
      <a:folHlink>
        <a:srgbClr val="ACE0ED"/>
      </a:folHlink>
    </a:clrScheme>
    <a:fontScheme name="EDB ErgoGrou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accent5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Workshop, arbeidsgruppa Folkehelse og levekår" id="{F535A983-CB35-4140-B809-01466E975E0D}" vid="{9DD04AF9-B04D-4064-851E-062C7ED30732}"/>
    </a:ext>
  </a:extLst>
</a:theme>
</file>

<file path=ppt/theme/theme2.xml><?xml version="1.0" encoding="utf-8"?>
<a:theme xmlns:a="http://schemas.openxmlformats.org/drawingml/2006/main" name="Start and end">
  <a:themeElements>
    <a:clrScheme name="EDB PowerPoint PPT NY">
      <a:dk1>
        <a:srgbClr val="063954"/>
      </a:dk1>
      <a:lt1>
        <a:srgbClr val="FFFFFF"/>
      </a:lt1>
      <a:dk2>
        <a:srgbClr val="063954"/>
      </a:dk2>
      <a:lt2>
        <a:srgbClr val="EEEDEB"/>
      </a:lt2>
      <a:accent1>
        <a:srgbClr val="00ADD3"/>
      </a:accent1>
      <a:accent2>
        <a:srgbClr val="ACE0ED"/>
      </a:accent2>
      <a:accent3>
        <a:srgbClr val="DBD9D8"/>
      </a:accent3>
      <a:accent4>
        <a:srgbClr val="91C349"/>
      </a:accent4>
      <a:accent5>
        <a:srgbClr val="918A86"/>
      </a:accent5>
      <a:accent6>
        <a:srgbClr val="704D8C"/>
      </a:accent6>
      <a:hlink>
        <a:srgbClr val="00ADD3"/>
      </a:hlink>
      <a:folHlink>
        <a:srgbClr val="ACE0ED"/>
      </a:folHlink>
    </a:clrScheme>
    <a:fontScheme name="EDB ErgoGrou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accent5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lå mal.potx" id="{2F3240CF-5D22-4F94-A812-EE05940961FB}" vid="{844EABA1-8E25-4E8F-8F2A-66FB4A4FBC11}"/>
    </a:ext>
  </a:extLst>
</a:theme>
</file>

<file path=ppt/theme/theme3.xml><?xml version="1.0" encoding="utf-8"?>
<a:theme xmlns:a="http://schemas.openxmlformats.org/drawingml/2006/main" name="Powerpoint-mal - Grønn">
  <a:themeElements>
    <a:clrScheme name="EDB PowerPoint PPT NY">
      <a:dk1>
        <a:srgbClr val="063954"/>
      </a:dk1>
      <a:lt1>
        <a:srgbClr val="FFFFFF"/>
      </a:lt1>
      <a:dk2>
        <a:srgbClr val="063954"/>
      </a:dk2>
      <a:lt2>
        <a:srgbClr val="EEEDEB"/>
      </a:lt2>
      <a:accent1>
        <a:srgbClr val="00ADD3"/>
      </a:accent1>
      <a:accent2>
        <a:srgbClr val="ACE0ED"/>
      </a:accent2>
      <a:accent3>
        <a:srgbClr val="DBD9D8"/>
      </a:accent3>
      <a:accent4>
        <a:srgbClr val="91C349"/>
      </a:accent4>
      <a:accent5>
        <a:srgbClr val="918A86"/>
      </a:accent5>
      <a:accent6>
        <a:srgbClr val="704D8C"/>
      </a:accent6>
      <a:hlink>
        <a:srgbClr val="00ADD3"/>
      </a:hlink>
      <a:folHlink>
        <a:srgbClr val="ACE0ED"/>
      </a:folHlink>
    </a:clrScheme>
    <a:fontScheme name="EDB ErgoGrou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accent5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rønn mal 16-9.potx" id="{60D9208C-05E4-4336-AA16-3C45340CA985}" vid="{3BAB745D-D675-4626-A89A-27CEC0B428F2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3419</TotalTime>
  <Words>1678</Words>
  <Application>Microsoft Office PowerPoint</Application>
  <PresentationFormat>Widescreen</PresentationFormat>
  <Paragraphs>164</Paragraphs>
  <Slides>14</Slides>
  <Notes>14</Notes>
  <HiddenSlides>0</HiddenSlides>
  <MMClips>1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14</vt:i4>
      </vt:variant>
    </vt:vector>
  </HeadingPairs>
  <TitlesOfParts>
    <vt:vector size="23" baseType="lpstr">
      <vt:lpstr>Arial</vt:lpstr>
      <vt:lpstr>Arial Narrow</vt:lpstr>
      <vt:lpstr>Calibri</vt:lpstr>
      <vt:lpstr>Courier New</vt:lpstr>
      <vt:lpstr>Georgia</vt:lpstr>
      <vt:lpstr>Verdana</vt:lpstr>
      <vt:lpstr>Fredrikstad2</vt:lpstr>
      <vt:lpstr>Start and end</vt:lpstr>
      <vt:lpstr>Powerpoint-mal - Grønn</vt:lpstr>
      <vt:lpstr>Place based approach to social sustainability by Edel Pavlic</vt:lpstr>
      <vt:lpstr>Public health challenges in Fredrikstad</vt:lpstr>
      <vt:lpstr>In line with the social element of the municipal «masterplan»</vt:lpstr>
      <vt:lpstr>What do we mean by a place based approach?</vt:lpstr>
      <vt:lpstr>Fredrikstads strategy for place based approaches</vt:lpstr>
      <vt:lpstr>Determinants for health  and wellbeing in neighbourhoods</vt:lpstr>
      <vt:lpstr>Expected results</vt:lpstr>
      <vt:lpstr>Asset based community development in Holmen</vt:lpstr>
      <vt:lpstr>Three characteristics of ABCD</vt:lpstr>
      <vt:lpstr>PowerPoint-presentasjon</vt:lpstr>
      <vt:lpstr>PowerPoint-presentasjon</vt:lpstr>
      <vt:lpstr>PowerPoint-presentasjon</vt:lpstr>
      <vt:lpstr>ABCD på Holmen</vt:lpstr>
      <vt:lpstr>Thank you!</vt:lpstr>
    </vt:vector>
  </TitlesOfParts>
  <Company>Fredrikstad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ABCD – Asset based community development</dc:title>
  <dc:creator>Hovden Sara Linnea</dc:creator>
  <cp:lastModifiedBy>Pavlic Edel</cp:lastModifiedBy>
  <cp:revision>142</cp:revision>
  <dcterms:created xsi:type="dcterms:W3CDTF">2018-10-08T14:02:30Z</dcterms:created>
  <dcterms:modified xsi:type="dcterms:W3CDTF">2021-03-17T08:35:41Z</dcterms:modified>
</cp:coreProperties>
</file>