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3" r:id="rId2"/>
    <p:sldId id="297" r:id="rId3"/>
    <p:sldId id="287" r:id="rId4"/>
    <p:sldId id="293" r:id="rId5"/>
    <p:sldId id="308" r:id="rId6"/>
  </p:sldIdLst>
  <p:sldSz cx="12195175" cy="6859588"/>
  <p:notesSz cx="6858000" cy="9144000"/>
  <p:defaultTextStyle>
    <a:defPPr>
      <a:defRPr lang="en-US"/>
    </a:defPPr>
    <a:lvl1pPr marL="0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46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91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937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583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229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874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520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9166" algn="l" defTabSz="22864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ete Risan Kristiansen" initials="MRK" lastIdx="2" clrIdx="0">
    <p:extLst>
      <p:ext uri="{19B8F6BF-5375-455C-9EA6-DF929625EA0E}">
        <p15:presenceInfo xmlns:p15="http://schemas.microsoft.com/office/powerpoint/2012/main" userId="S-1-12-1-3475627548-1200920826-2556524965-10164051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1127" autoAdjust="0"/>
  </p:normalViewPr>
  <p:slideViewPr>
    <p:cSldViewPr snapToGrid="0">
      <p:cViewPr varScale="1">
        <p:scale>
          <a:sx n="60" d="100"/>
          <a:sy n="60" d="100"/>
        </p:scale>
        <p:origin x="732" y="66"/>
      </p:cViewPr>
      <p:guideLst>
        <p:guide orient="horz" pos="2161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04538-337F-4CD8-B385-4CCA85863F42}" type="datetimeFigureOut">
              <a:rPr lang="nb-NO" smtClean="0"/>
              <a:t>13.03.2017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D87FA-9218-4C21-A6B2-3186609217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182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4C2EB-08CD-4DEC-A8F6-FB8DC7A420D3}" type="datetimeFigureOut">
              <a:rPr lang="nb-NO" smtClean="0"/>
              <a:t>13.03.2017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56B9C-EB3E-4244-9CDC-EE403EECE7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96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46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91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937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583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229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874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520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9166" algn="l" defTabSz="45729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56B9C-EB3E-4244-9CDC-EE403EECE71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51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/>
          <p:cNvSpPr>
            <a:spLocks/>
          </p:cNvSpPr>
          <p:nvPr userDrawn="1"/>
        </p:nvSpPr>
        <p:spPr bwMode="auto">
          <a:xfrm>
            <a:off x="6790475" y="1589"/>
            <a:ext cx="4801031" cy="6858295"/>
          </a:xfrm>
          <a:custGeom>
            <a:avLst/>
            <a:gdLst>
              <a:gd name="connsiteX0" fmla="*/ 1838066 w 4801031"/>
              <a:gd name="connsiteY0" fmla="*/ 0 h 6858295"/>
              <a:gd name="connsiteX1" fmla="*/ 2381991 w 4801031"/>
              <a:gd name="connsiteY1" fmla="*/ 0 h 6858295"/>
              <a:gd name="connsiteX2" fmla="*/ 2381991 w 4801031"/>
              <a:gd name="connsiteY2" fmla="*/ 4207793 h 6858295"/>
              <a:gd name="connsiteX3" fmla="*/ 3032476 w 4801031"/>
              <a:gd name="connsiteY3" fmla="*/ 3558727 h 6858295"/>
              <a:gd name="connsiteX4" fmla="*/ 4255515 w 4801031"/>
              <a:gd name="connsiteY4" fmla="*/ 601341 h 6858295"/>
              <a:gd name="connsiteX5" fmla="*/ 4255515 w 4801031"/>
              <a:gd name="connsiteY5" fmla="*/ 0 h 6858295"/>
              <a:gd name="connsiteX6" fmla="*/ 4799441 w 4801031"/>
              <a:gd name="connsiteY6" fmla="*/ 0 h 6858295"/>
              <a:gd name="connsiteX7" fmla="*/ 4799441 w 4801031"/>
              <a:gd name="connsiteY7" fmla="*/ 601341 h 6858295"/>
              <a:gd name="connsiteX8" fmla="*/ 4801031 w 4801031"/>
              <a:gd name="connsiteY8" fmla="*/ 601341 h 6858295"/>
              <a:gd name="connsiteX9" fmla="*/ 4799441 w 4801031"/>
              <a:gd name="connsiteY9" fmla="*/ 657020 h 6858295"/>
              <a:gd name="connsiteX10" fmla="*/ 4799441 w 4801031"/>
              <a:gd name="connsiteY10" fmla="*/ 6831492 h 6858295"/>
              <a:gd name="connsiteX11" fmla="*/ 4799441 w 4801031"/>
              <a:gd name="connsiteY11" fmla="*/ 6858295 h 6858295"/>
              <a:gd name="connsiteX12" fmla="*/ 4255515 w 4801031"/>
              <a:gd name="connsiteY12" fmla="*/ 6858295 h 6858295"/>
              <a:gd name="connsiteX13" fmla="*/ 4255515 w 4801031"/>
              <a:gd name="connsiteY13" fmla="*/ 6503334 h 6858295"/>
              <a:gd name="connsiteX14" fmla="*/ 4255515 w 4801031"/>
              <a:gd name="connsiteY14" fmla="*/ 2809437 h 6858295"/>
              <a:gd name="connsiteX15" fmla="*/ 3417359 w 4801031"/>
              <a:gd name="connsiteY15" fmla="*/ 3943712 h 6858295"/>
              <a:gd name="connsiteX16" fmla="*/ 2381991 w 4801031"/>
              <a:gd name="connsiteY16" fmla="*/ 4979354 h 6858295"/>
              <a:gd name="connsiteX17" fmla="*/ 2381991 w 4801031"/>
              <a:gd name="connsiteY17" fmla="*/ 6842883 h 6858295"/>
              <a:gd name="connsiteX18" fmla="*/ 2381991 w 4801031"/>
              <a:gd name="connsiteY18" fmla="*/ 6858295 h 6858295"/>
              <a:gd name="connsiteX19" fmla="*/ 1838066 w 4801031"/>
              <a:gd name="connsiteY19" fmla="*/ 6858295 h 6858295"/>
              <a:gd name="connsiteX20" fmla="*/ 1838066 w 4801031"/>
              <a:gd name="connsiteY20" fmla="*/ 6749902 h 6858295"/>
              <a:gd name="connsiteX21" fmla="*/ 1838066 w 4801031"/>
              <a:gd name="connsiteY21" fmla="*/ 5523424 h 6858295"/>
              <a:gd name="connsiteX22" fmla="*/ 1187581 w 4801031"/>
              <a:gd name="connsiteY22" fmla="*/ 6175671 h 6858295"/>
              <a:gd name="connsiteX23" fmla="*/ 751903 w 4801031"/>
              <a:gd name="connsiteY23" fmla="*/ 6687303 h 6858295"/>
              <a:gd name="connsiteX24" fmla="*/ 634312 w 4801031"/>
              <a:gd name="connsiteY24" fmla="*/ 6858295 h 6858295"/>
              <a:gd name="connsiteX25" fmla="*/ 0 w 4801031"/>
              <a:gd name="connsiteY25" fmla="*/ 6858295 h 6858295"/>
              <a:gd name="connsiteX26" fmla="*/ 165035 w 4801031"/>
              <a:gd name="connsiteY26" fmla="*/ 6580617 h 6858295"/>
              <a:gd name="connsiteX27" fmla="*/ 801107 w 4801031"/>
              <a:gd name="connsiteY27" fmla="*/ 5790686 h 6858295"/>
              <a:gd name="connsiteX28" fmla="*/ 1838066 w 4801031"/>
              <a:gd name="connsiteY28" fmla="*/ 4753453 h 6858295"/>
              <a:gd name="connsiteX29" fmla="*/ 1838066 w 4801031"/>
              <a:gd name="connsiteY29" fmla="*/ 0 h 685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801031" h="6858295">
                <a:moveTo>
                  <a:pt x="1838066" y="0"/>
                </a:moveTo>
                <a:cubicBezTo>
                  <a:pt x="2381991" y="0"/>
                  <a:pt x="2381991" y="0"/>
                  <a:pt x="2381991" y="0"/>
                </a:cubicBezTo>
                <a:cubicBezTo>
                  <a:pt x="2381991" y="4207793"/>
                  <a:pt x="2381991" y="4207793"/>
                  <a:pt x="2381991" y="4207793"/>
                </a:cubicBezTo>
                <a:cubicBezTo>
                  <a:pt x="3032476" y="3558727"/>
                  <a:pt x="3032476" y="3558727"/>
                  <a:pt x="3032476" y="3558727"/>
                </a:cubicBezTo>
                <a:cubicBezTo>
                  <a:pt x="3846775" y="2742622"/>
                  <a:pt x="4253924" y="1673572"/>
                  <a:pt x="4255515" y="601341"/>
                </a:cubicBezTo>
                <a:cubicBezTo>
                  <a:pt x="4255515" y="0"/>
                  <a:pt x="4255515" y="0"/>
                  <a:pt x="4255515" y="0"/>
                </a:cubicBezTo>
                <a:cubicBezTo>
                  <a:pt x="4799441" y="0"/>
                  <a:pt x="4799441" y="0"/>
                  <a:pt x="4799441" y="0"/>
                </a:cubicBezTo>
                <a:cubicBezTo>
                  <a:pt x="4799441" y="601341"/>
                  <a:pt x="4799441" y="601341"/>
                  <a:pt x="4799441" y="601341"/>
                </a:cubicBezTo>
                <a:cubicBezTo>
                  <a:pt x="4801031" y="601341"/>
                  <a:pt x="4801031" y="601341"/>
                  <a:pt x="4801031" y="601341"/>
                </a:cubicBezTo>
                <a:cubicBezTo>
                  <a:pt x="4801031" y="620431"/>
                  <a:pt x="4801031" y="639521"/>
                  <a:pt x="4799441" y="657020"/>
                </a:cubicBezTo>
                <a:cubicBezTo>
                  <a:pt x="4799441" y="5707067"/>
                  <a:pt x="4799441" y="6653951"/>
                  <a:pt x="4799441" y="6831492"/>
                </a:cubicBezTo>
                <a:lnTo>
                  <a:pt x="4799441" y="6858295"/>
                </a:lnTo>
                <a:lnTo>
                  <a:pt x="4255515" y="6858295"/>
                </a:lnTo>
                <a:lnTo>
                  <a:pt x="4255515" y="6503334"/>
                </a:lnTo>
                <a:cubicBezTo>
                  <a:pt x="4255515" y="2809437"/>
                  <a:pt x="4255515" y="2809437"/>
                  <a:pt x="4255515" y="2809437"/>
                </a:cubicBezTo>
                <a:cubicBezTo>
                  <a:pt x="4040807" y="3218285"/>
                  <a:pt x="3760892" y="3600089"/>
                  <a:pt x="3417359" y="3943712"/>
                </a:cubicBezTo>
                <a:cubicBezTo>
                  <a:pt x="2381991" y="4979354"/>
                  <a:pt x="2381991" y="4979354"/>
                  <a:pt x="2381991" y="4979354"/>
                </a:cubicBezTo>
                <a:cubicBezTo>
                  <a:pt x="2381991" y="6399186"/>
                  <a:pt x="2381991" y="6754143"/>
                  <a:pt x="2381991" y="6842883"/>
                </a:cubicBezTo>
                <a:lnTo>
                  <a:pt x="2381991" y="6858295"/>
                </a:lnTo>
                <a:lnTo>
                  <a:pt x="1838066" y="6858295"/>
                </a:lnTo>
                <a:lnTo>
                  <a:pt x="1838066" y="6749902"/>
                </a:lnTo>
                <a:cubicBezTo>
                  <a:pt x="1838066" y="5523424"/>
                  <a:pt x="1838066" y="5523424"/>
                  <a:pt x="1838066" y="5523424"/>
                </a:cubicBezTo>
                <a:cubicBezTo>
                  <a:pt x="1187581" y="6175671"/>
                  <a:pt x="1187581" y="6175671"/>
                  <a:pt x="1187581" y="6175671"/>
                </a:cubicBezTo>
                <a:cubicBezTo>
                  <a:pt x="1028935" y="6334358"/>
                  <a:pt x="883710" y="6505573"/>
                  <a:pt x="751903" y="6687303"/>
                </a:cubicBezTo>
                <a:lnTo>
                  <a:pt x="634312" y="6858295"/>
                </a:lnTo>
                <a:lnTo>
                  <a:pt x="0" y="6858295"/>
                </a:lnTo>
                <a:lnTo>
                  <a:pt x="165035" y="6580617"/>
                </a:lnTo>
                <a:cubicBezTo>
                  <a:pt x="348432" y="6295383"/>
                  <a:pt x="561350" y="6030506"/>
                  <a:pt x="801107" y="5790686"/>
                </a:cubicBezTo>
                <a:cubicBezTo>
                  <a:pt x="1838066" y="4753453"/>
                  <a:pt x="1838066" y="4753453"/>
                  <a:pt x="1838066" y="4753453"/>
                </a:cubicBezTo>
                <a:cubicBezTo>
                  <a:pt x="1838066" y="0"/>
                  <a:pt x="1838066" y="0"/>
                  <a:pt x="183806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734" y="1442556"/>
            <a:ext cx="5998000" cy="1542318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120000"/>
              </a:lnSpc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34" y="3097929"/>
            <a:ext cx="5998000" cy="107407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36377" cy="116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6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1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6163" cy="68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7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418" y="6357822"/>
            <a:ext cx="2743915" cy="365210"/>
          </a:xfrm>
          <a:prstGeom prst="rect">
            <a:avLst/>
          </a:prstGeom>
        </p:spPr>
        <p:txBody>
          <a:bodyPr lIns="45729" tIns="22865" rIns="45729" bIns="22865"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236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233" y="1881458"/>
            <a:ext cx="8891683" cy="4019263"/>
          </a:xfrm>
        </p:spPr>
        <p:txBody>
          <a:bodyPr anchor="t"/>
          <a:lstStyle>
            <a:lvl1pPr>
              <a:lnSpc>
                <a:spcPct val="120000"/>
              </a:lnSpc>
              <a:defRPr sz="36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838" y="6219358"/>
            <a:ext cx="1756337" cy="64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6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440180" y="1816100"/>
            <a:ext cx="4648181" cy="112906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-1" y="4669784"/>
            <a:ext cx="12195176" cy="216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 userDrawn="1"/>
        </p:nvSpPr>
        <p:spPr>
          <a:xfrm>
            <a:off x="-1" y="5656307"/>
            <a:ext cx="12195176" cy="216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8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744" y="1916329"/>
            <a:ext cx="4214172" cy="396276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422734" y="1916329"/>
            <a:ext cx="4214172" cy="396276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9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422734" y="1916329"/>
            <a:ext cx="4214172" cy="396276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4"/>
          </p:nvPr>
        </p:nvSpPr>
        <p:spPr>
          <a:xfrm>
            <a:off x="6099744" y="1962700"/>
            <a:ext cx="4214172" cy="391639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29248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5174" cy="614919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45329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Plassholder for media 1"/>
          <p:cNvSpPr>
            <a:spLocks noGrp="1"/>
          </p:cNvSpPr>
          <p:nvPr>
            <p:ph type="media" sz="quarter" idx="15"/>
          </p:nvPr>
        </p:nvSpPr>
        <p:spPr>
          <a:xfrm>
            <a:off x="0" y="0"/>
            <a:ext cx="12195174" cy="614919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ikonet for å legge til media</a:t>
            </a:r>
          </a:p>
        </p:txBody>
      </p:sp>
    </p:spTree>
    <p:extLst>
      <p:ext uri="{BB962C8B-B14F-4D97-AF65-F5344CB8AC3E}">
        <p14:creationId xmlns:p14="http://schemas.microsoft.com/office/powerpoint/2010/main" val="169682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62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2734" y="666242"/>
            <a:ext cx="8891183" cy="84966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734" y="1916329"/>
            <a:ext cx="8891183" cy="39627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370" y="6585504"/>
            <a:ext cx="9593546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2650" y="6585504"/>
            <a:ext cx="237722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D0233FF-1186-4D0A-89DE-C44C22CC98C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461" y="6283382"/>
            <a:ext cx="1655714" cy="57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6" r:id="rId4"/>
    <p:sldLayoutId id="2147483664" r:id="rId5"/>
    <p:sldLayoutId id="2147483672" r:id="rId6"/>
    <p:sldLayoutId id="2147483673" r:id="rId7"/>
    <p:sldLayoutId id="2147483674" r:id="rId8"/>
    <p:sldLayoutId id="2147483666" r:id="rId9"/>
    <p:sldLayoutId id="2147483667" r:id="rId10"/>
    <p:sldLayoutId id="2147483675" r:id="rId11"/>
  </p:sldLayoutIdLst>
  <p:hf hdr="0" dt="0"/>
  <p:txStyles>
    <p:titleStyle>
      <a:lvl1pPr algn="l" defTabSz="914446" rtl="0" eaLnBrk="1" latinLnBrk="0" hangingPunct="1">
        <a:lnSpc>
          <a:spcPct val="12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36" indent="-180036" algn="l" defTabSz="914446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72" indent="-180036" algn="l" defTabSz="914446" rtl="0" eaLnBrk="1" latinLnBrk="0" hangingPunct="1">
        <a:lnSpc>
          <a:spcPct val="120000"/>
        </a:lnSpc>
        <a:spcBef>
          <a:spcPts val="0"/>
        </a:spcBef>
        <a:buFont typeface="Franklin Gothic Book" panose="020B05030201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40108" indent="-180036" algn="l" defTabSz="914446" rtl="0" eaLnBrk="1" latinLnBrk="0" hangingPunct="1">
        <a:lnSpc>
          <a:spcPct val="120000"/>
        </a:lnSpc>
        <a:spcBef>
          <a:spcPts val="0"/>
        </a:spcBef>
        <a:buFont typeface="Franklin Gothic Book" panose="020B05030201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144" indent="-180036" algn="l" defTabSz="914446" rtl="0" eaLnBrk="1" latinLnBrk="0" hangingPunct="1">
        <a:lnSpc>
          <a:spcPct val="120000"/>
        </a:lnSpc>
        <a:spcBef>
          <a:spcPts val="0"/>
        </a:spcBef>
        <a:buFont typeface="Franklin Gothic Book" panose="020B05030201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180" indent="-180036" algn="l" defTabSz="914446" rtl="0" eaLnBrk="1" latinLnBrk="0" hangingPunct="1">
        <a:lnSpc>
          <a:spcPct val="120000"/>
        </a:lnSpc>
        <a:spcBef>
          <a:spcPts val="0"/>
        </a:spcBef>
        <a:buFont typeface="Franklin Gothic Book" panose="020B05030201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Central Scandinavian </a:t>
            </a:r>
            <a:r>
              <a:rPr lang="en-GB" dirty="0"/>
              <a:t>Borderland-</a:t>
            </a:r>
            <a:r>
              <a:rPr lang="nb-NO" dirty="0"/>
              <a:t> </a:t>
            </a:r>
            <a:r>
              <a:rPr lang="en-GB" dirty="0"/>
              <a:t>Round</a:t>
            </a:r>
            <a:r>
              <a:rPr lang="nb-NO" dirty="0"/>
              <a:t> </a:t>
            </a:r>
            <a:r>
              <a:rPr lang="en-GB" dirty="0"/>
              <a:t>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734" y="3393493"/>
            <a:ext cx="5998000" cy="1074070"/>
          </a:xfrm>
        </p:spPr>
        <p:txBody>
          <a:bodyPr/>
          <a:lstStyle/>
          <a:p>
            <a:r>
              <a:rPr lang="it-IT" dirty="0"/>
              <a:t>Einar Ronæs</a:t>
            </a:r>
          </a:p>
          <a:p>
            <a:r>
              <a:rPr lang="it-IT" dirty="0"/>
              <a:t>Head Of Section Market knowledge</a:t>
            </a:r>
          </a:p>
          <a:p>
            <a:endParaRPr lang="it-IT" dirty="0"/>
          </a:p>
          <a:p>
            <a:r>
              <a:rPr lang="it-IT" dirty="0"/>
              <a:t>10. februar 2017</a:t>
            </a:r>
          </a:p>
        </p:txBody>
      </p:sp>
    </p:spTree>
    <p:extLst>
      <p:ext uri="{BB962C8B-B14F-4D97-AF65-F5344CB8AC3E}">
        <p14:creationId xmlns:p14="http://schemas.microsoft.com/office/powerpoint/2010/main" val="141820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The purpose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railway</a:t>
            </a:r>
            <a:r>
              <a:rPr lang="nb-NO" dirty="0"/>
              <a:t> reform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Better customer orientation</a:t>
            </a:r>
          </a:p>
          <a:p>
            <a:r>
              <a:rPr lang="en-GB" dirty="0"/>
              <a:t>More </a:t>
            </a:r>
            <a:r>
              <a:rPr lang="nb-NO" dirty="0" err="1"/>
              <a:t>efficiency</a:t>
            </a:r>
            <a:endParaRPr lang="nb-NO" dirty="0"/>
          </a:p>
          <a:p>
            <a:r>
              <a:rPr lang="en-GB" kern="0" dirty="0"/>
              <a:t>Better coordination and management of the </a:t>
            </a:r>
          </a:p>
          <a:p>
            <a:pPr marL="0" indent="0">
              <a:buNone/>
            </a:pPr>
            <a:r>
              <a:rPr lang="en-GB" kern="0" dirty="0"/>
              <a:t>sector</a:t>
            </a:r>
          </a:p>
          <a:p>
            <a:r>
              <a:rPr lang="en-GB" kern="0" dirty="0"/>
              <a:t>Less political detail controlling</a:t>
            </a:r>
          </a:p>
          <a:p>
            <a:pPr marL="0" indent="0">
              <a:buNone/>
            </a:pPr>
            <a:endParaRPr lang="en-GB" kern="0" dirty="0"/>
          </a:p>
          <a:p>
            <a:pPr marL="0" indent="0">
              <a:buNone/>
            </a:pPr>
            <a:r>
              <a:rPr lang="en-US" dirty="0"/>
              <a:t>The momentum of the reform is to deliver better</a:t>
            </a:r>
            <a:br>
              <a:rPr lang="en-US" dirty="0"/>
            </a:br>
            <a:r>
              <a:rPr lang="en-US" dirty="0"/>
              <a:t>service to freight industry and customers  giving</a:t>
            </a:r>
          </a:p>
          <a:p>
            <a:pPr marL="0" indent="0">
              <a:buNone/>
            </a:pPr>
            <a:r>
              <a:rPr lang="en-US" dirty="0"/>
              <a:t> "More railway for the investment."</a:t>
            </a:r>
            <a:endParaRPr lang="en-GB" kern="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2</a:t>
            </a:fld>
            <a:endParaRPr lang="nb-NO"/>
          </a:p>
        </p:txBody>
      </p:sp>
      <p:pic>
        <p:nvPicPr>
          <p:cNvPr id="6" name="Plassholder for innhold 6"/>
          <p:cNvPicPr>
            <a:picLocks noChangeAspect="1"/>
          </p:cNvPicPr>
          <p:nvPr/>
        </p:nvPicPr>
        <p:blipFill rotWithShape="1">
          <a:blip r:embed="rId2"/>
          <a:srcRect t="1538" r="2939"/>
          <a:stretch/>
        </p:blipFill>
        <p:spPr>
          <a:xfrm>
            <a:off x="7638340" y="1856982"/>
            <a:ext cx="2799144" cy="408146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56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«R</a:t>
            </a:r>
            <a:r>
              <a:rPr lang="en-US" dirty="0" err="1"/>
              <a:t>ailway</a:t>
            </a:r>
            <a:r>
              <a:rPr lang="en-US" dirty="0"/>
              <a:t> Directorate will ensure that the railway sector is run as efficiently as possible, secure and environmentally friendly for the benefit of passengers, freight transport and society</a:t>
            </a:r>
            <a:r>
              <a:rPr lang="nb-NO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80891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Norwegian Railway Directorate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Norwegian Railway Directorate is responsible for proposing long-term development of the rail transport offering in Norway. This includes development of infrastructure, passenger rolling stock, expertise and other input factors necessary to produce a train offering. </a:t>
            </a:r>
          </a:p>
          <a:p>
            <a:r>
              <a:rPr lang="en-US" dirty="0"/>
              <a:t>The Norwegian Railway Directorate presents investigations of future train services as a basis for political decisions. </a:t>
            </a:r>
          </a:p>
          <a:p>
            <a:r>
              <a:rPr lang="en-US" dirty="0"/>
              <a:t>The Norwegian Railway Directorate must coordinate the sector, conclude agreements with Bane NOR SF on the management and improvement of the rail network and service agreements with passenger service operators. 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3FF-1186-4D0A-89DE-C44C22CC98C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82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981959"/>
      </p:ext>
    </p:extLst>
  </p:cSld>
  <p:clrMapOvr>
    <a:masterClrMapping/>
  </p:clrMapOvr>
</p:sld>
</file>

<file path=ppt/theme/theme1.xml><?xml version="1.0" encoding="utf-8"?>
<a:theme xmlns:a="http://schemas.openxmlformats.org/drawingml/2006/main" name="PPT_14_12_2016_v3">
  <a:themeElements>
    <a:clrScheme name="Office-tema">
      <a:dk1>
        <a:sysClr val="windowText" lastClr="000000"/>
      </a:dk1>
      <a:lt1>
        <a:sysClr val="window" lastClr="FFFFFF"/>
      </a:lt1>
      <a:dk2>
        <a:srgbClr val="0D1CD1"/>
      </a:dk2>
      <a:lt2>
        <a:srgbClr val="E7E6E6"/>
      </a:lt2>
      <a:accent1>
        <a:srgbClr val="000000"/>
      </a:accent1>
      <a:accent2>
        <a:srgbClr val="707479"/>
      </a:accent2>
      <a:accent3>
        <a:srgbClr val="A0A3A6"/>
      </a:accent3>
      <a:accent4>
        <a:srgbClr val="0D1CD1"/>
      </a:accent4>
      <a:accent5>
        <a:srgbClr val="6E77E3"/>
      </a:accent5>
      <a:accent6>
        <a:srgbClr val="9EA4ED"/>
      </a:accent6>
      <a:hlink>
        <a:srgbClr val="0563C1"/>
      </a:hlink>
      <a:folHlink>
        <a:srgbClr val="954F72"/>
      </a:folHlink>
    </a:clrScheme>
    <a:fontScheme name="Jernbanedirektoratet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ønn">
      <a:srgbClr val="00B140"/>
    </a:custClr>
    <a:custClr name="Lys grønn">
      <a:srgbClr val="66D08C"/>
    </a:custClr>
    <a:custClr name="Lysere grønn">
      <a:srgbClr val="CCEFD9"/>
    </a:custClr>
    <a:custClr name="Orange">
      <a:srgbClr val="FF6900"/>
    </a:custClr>
    <a:custClr name="Lys orange">
      <a:srgbClr val="FFA566"/>
    </a:custClr>
    <a:custClr name="Lysere orange">
      <a:srgbClr val="FFE1CC"/>
    </a:custClr>
  </a:custClrLst>
  <a:extLst>
    <a:ext uri="{05A4C25C-085E-4340-85A3-A5531E510DB2}">
      <thm15:themeFamily xmlns:thm15="http://schemas.microsoft.com/office/thememl/2012/main" name="PowerPointmal_Jernbanedirektoratet.pptx" id="{0797D0AE-80E6-4B35-9C54-DE247075FE7D}" vid="{5E1A867E-F863-45CD-957F-88D51905921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PowerPointmal_Jernbanedirektoratet</Template>
  <TotalTime>1750</TotalTime>
  <Words>86</Words>
  <Application>Microsoft Office PowerPoint</Application>
  <PresentationFormat>Egendefinert</PresentationFormat>
  <Paragraphs>23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Book</vt:lpstr>
      <vt:lpstr>PPT_14_12_2016_v3</vt:lpstr>
      <vt:lpstr>Central Scandinavian Borderland- Round Table</vt:lpstr>
      <vt:lpstr>The purpose of the railway reform</vt:lpstr>
      <vt:lpstr>«Railway Directorate will ensure that the railway sector is run as efficiently as possible, secure and environmentally friendly for the benefit of passengers, freight transport and society»</vt:lpstr>
      <vt:lpstr>The Norwegian Railway Directorate</vt:lpstr>
      <vt:lpstr>PowerPoint-presentasjon</vt:lpstr>
    </vt:vector>
  </TitlesOfParts>
  <Company>Jernbaneverket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Jernbanereformen</dc:title>
  <dc:creator>Jo Menzony Appelqvist Bakken</dc:creator>
  <cp:lastModifiedBy>Einar Ronæs</cp:lastModifiedBy>
  <cp:revision>64</cp:revision>
  <cp:lastPrinted>2017-01-26T12:07:12Z</cp:lastPrinted>
  <dcterms:created xsi:type="dcterms:W3CDTF">2017-01-16T08:41:30Z</dcterms:created>
  <dcterms:modified xsi:type="dcterms:W3CDTF">2017-03-13T08:15:38Z</dcterms:modified>
</cp:coreProperties>
</file>